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1" r:id="rId1"/>
  </p:sldMasterIdLst>
  <p:sldIdLst>
    <p:sldId id="257" r:id="rId2"/>
    <p:sldId id="258" r:id="rId3"/>
    <p:sldId id="268" r:id="rId4"/>
    <p:sldId id="259" r:id="rId5"/>
    <p:sldId id="261" r:id="rId6"/>
    <p:sldId id="262" r:id="rId7"/>
    <p:sldId id="273" r:id="rId8"/>
    <p:sldId id="274" r:id="rId9"/>
    <p:sldId id="275" r:id="rId10"/>
    <p:sldId id="263" r:id="rId11"/>
    <p:sldId id="276" r:id="rId12"/>
    <p:sldId id="277" r:id="rId13"/>
    <p:sldId id="278" r:id="rId14"/>
    <p:sldId id="264" r:id="rId15"/>
    <p:sldId id="265" r:id="rId16"/>
    <p:sldId id="266" r:id="rId17"/>
    <p:sldId id="267" r:id="rId18"/>
    <p:sldId id="269" r:id="rId19"/>
    <p:sldId id="270" r:id="rId20"/>
    <p:sldId id="271" r:id="rId21"/>
    <p:sldId id="27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000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66" d="100"/>
          <a:sy n="66" d="100"/>
        </p:scale>
        <p:origin x="900"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jp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B1556-D75E-7F76-4AAB-88DA2B06956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F3A81A9-D645-EBDA-8CD8-98D9C7CB43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2986460-1712-9C69-DAC5-5F3D1E5FEFB4}"/>
              </a:ext>
            </a:extLst>
          </p:cNvPr>
          <p:cNvSpPr>
            <a:spLocks noGrp="1"/>
          </p:cNvSpPr>
          <p:nvPr>
            <p:ph type="dt" sz="half" idx="10"/>
          </p:nvPr>
        </p:nvSpPr>
        <p:spPr/>
        <p:txBody>
          <a:bodyPr/>
          <a:lstStyle/>
          <a:p>
            <a:fld id="{D7021BA6-3823-4244-BD9B-01A15BB8273C}" type="datetimeFigureOut">
              <a:rPr lang="en-IN" smtClean="0"/>
              <a:t>01-09-2023</a:t>
            </a:fld>
            <a:endParaRPr lang="en-IN" dirty="0"/>
          </a:p>
        </p:txBody>
      </p:sp>
      <p:sp>
        <p:nvSpPr>
          <p:cNvPr id="5" name="Footer Placeholder 4">
            <a:extLst>
              <a:ext uri="{FF2B5EF4-FFF2-40B4-BE49-F238E27FC236}">
                <a16:creationId xmlns:a16="http://schemas.microsoft.com/office/drawing/2014/main" id="{AAC6046B-C3F8-0996-C6E5-9984B7119124}"/>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52277F5D-27BA-EC07-D7B9-5195E9E36EC3}"/>
              </a:ext>
            </a:extLst>
          </p:cNvPr>
          <p:cNvSpPr>
            <a:spLocks noGrp="1"/>
          </p:cNvSpPr>
          <p:nvPr>
            <p:ph type="sldNum" sz="quarter" idx="12"/>
          </p:nvPr>
        </p:nvSpPr>
        <p:spPr/>
        <p:txBody>
          <a:bodyPr/>
          <a:lstStyle/>
          <a:p>
            <a:fld id="{9B3496AF-1A00-4163-8BEA-3956E54559D0}" type="slidenum">
              <a:rPr lang="en-IN" smtClean="0"/>
              <a:t>‹#›</a:t>
            </a:fld>
            <a:endParaRPr lang="en-IN" dirty="0"/>
          </a:p>
        </p:txBody>
      </p:sp>
    </p:spTree>
    <p:extLst>
      <p:ext uri="{BB962C8B-B14F-4D97-AF65-F5344CB8AC3E}">
        <p14:creationId xmlns:p14="http://schemas.microsoft.com/office/powerpoint/2010/main" val="4251361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30AE5-1A4F-3BF2-31E6-541AB2F12E8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F041826-745E-82F4-3D5F-3C7E8AF27F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76614B-DE8A-645E-1509-DF446FAB7D6E}"/>
              </a:ext>
            </a:extLst>
          </p:cNvPr>
          <p:cNvSpPr>
            <a:spLocks noGrp="1"/>
          </p:cNvSpPr>
          <p:nvPr>
            <p:ph type="dt" sz="half" idx="10"/>
          </p:nvPr>
        </p:nvSpPr>
        <p:spPr/>
        <p:txBody>
          <a:bodyPr/>
          <a:lstStyle/>
          <a:p>
            <a:fld id="{D7021BA6-3823-4244-BD9B-01A15BB8273C}" type="datetimeFigureOut">
              <a:rPr lang="en-IN" smtClean="0"/>
              <a:t>01-09-2023</a:t>
            </a:fld>
            <a:endParaRPr lang="en-IN" dirty="0"/>
          </a:p>
        </p:txBody>
      </p:sp>
      <p:sp>
        <p:nvSpPr>
          <p:cNvPr id="5" name="Footer Placeholder 4">
            <a:extLst>
              <a:ext uri="{FF2B5EF4-FFF2-40B4-BE49-F238E27FC236}">
                <a16:creationId xmlns:a16="http://schemas.microsoft.com/office/drawing/2014/main" id="{1B66159F-26DE-5E26-BB7A-F77D4B76BD4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AB59F7FF-05A7-B1BC-F50C-AC3F83D114C5}"/>
              </a:ext>
            </a:extLst>
          </p:cNvPr>
          <p:cNvSpPr>
            <a:spLocks noGrp="1"/>
          </p:cNvSpPr>
          <p:nvPr>
            <p:ph type="sldNum" sz="quarter" idx="12"/>
          </p:nvPr>
        </p:nvSpPr>
        <p:spPr/>
        <p:txBody>
          <a:bodyPr/>
          <a:lstStyle/>
          <a:p>
            <a:fld id="{9B3496AF-1A00-4163-8BEA-3956E54559D0}" type="slidenum">
              <a:rPr lang="en-IN" smtClean="0"/>
              <a:t>‹#›</a:t>
            </a:fld>
            <a:endParaRPr lang="en-IN" dirty="0"/>
          </a:p>
        </p:txBody>
      </p:sp>
    </p:spTree>
    <p:extLst>
      <p:ext uri="{BB962C8B-B14F-4D97-AF65-F5344CB8AC3E}">
        <p14:creationId xmlns:p14="http://schemas.microsoft.com/office/powerpoint/2010/main" val="8528166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F13C55-B84E-CD51-370A-4054D44DB31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5461ACE-2CE7-7FF7-21D7-65D89F2904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7ACC06-9EC2-686D-405C-D4A901AC6A18}"/>
              </a:ext>
            </a:extLst>
          </p:cNvPr>
          <p:cNvSpPr>
            <a:spLocks noGrp="1"/>
          </p:cNvSpPr>
          <p:nvPr>
            <p:ph type="dt" sz="half" idx="10"/>
          </p:nvPr>
        </p:nvSpPr>
        <p:spPr/>
        <p:txBody>
          <a:bodyPr/>
          <a:lstStyle/>
          <a:p>
            <a:fld id="{D7021BA6-3823-4244-BD9B-01A15BB8273C}" type="datetimeFigureOut">
              <a:rPr lang="en-IN" smtClean="0"/>
              <a:t>01-09-2023</a:t>
            </a:fld>
            <a:endParaRPr lang="en-IN" dirty="0"/>
          </a:p>
        </p:txBody>
      </p:sp>
      <p:sp>
        <p:nvSpPr>
          <p:cNvPr id="5" name="Footer Placeholder 4">
            <a:extLst>
              <a:ext uri="{FF2B5EF4-FFF2-40B4-BE49-F238E27FC236}">
                <a16:creationId xmlns:a16="http://schemas.microsoft.com/office/drawing/2014/main" id="{66D403C8-BFA7-BC26-D380-D899E1D5A666}"/>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D9E568E-6526-B4BB-4952-612E4B0F750F}"/>
              </a:ext>
            </a:extLst>
          </p:cNvPr>
          <p:cNvSpPr>
            <a:spLocks noGrp="1"/>
          </p:cNvSpPr>
          <p:nvPr>
            <p:ph type="sldNum" sz="quarter" idx="12"/>
          </p:nvPr>
        </p:nvSpPr>
        <p:spPr/>
        <p:txBody>
          <a:bodyPr/>
          <a:lstStyle/>
          <a:p>
            <a:fld id="{9B3496AF-1A00-4163-8BEA-3956E54559D0}" type="slidenum">
              <a:rPr lang="en-IN" smtClean="0"/>
              <a:t>‹#›</a:t>
            </a:fld>
            <a:endParaRPr lang="en-IN" dirty="0"/>
          </a:p>
        </p:txBody>
      </p:sp>
    </p:spTree>
    <p:extLst>
      <p:ext uri="{BB962C8B-B14F-4D97-AF65-F5344CB8AC3E}">
        <p14:creationId xmlns:p14="http://schemas.microsoft.com/office/powerpoint/2010/main" val="1679723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E0E45-00D9-1C01-6A28-8256961BD70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D103512-CAF2-14A0-FBC2-5A62024BDB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771E9E3-3512-5B17-8B07-ABA1DD354A66}"/>
              </a:ext>
            </a:extLst>
          </p:cNvPr>
          <p:cNvSpPr>
            <a:spLocks noGrp="1"/>
          </p:cNvSpPr>
          <p:nvPr>
            <p:ph type="dt" sz="half" idx="10"/>
          </p:nvPr>
        </p:nvSpPr>
        <p:spPr/>
        <p:txBody>
          <a:bodyPr/>
          <a:lstStyle/>
          <a:p>
            <a:fld id="{D7021BA6-3823-4244-BD9B-01A15BB8273C}" type="datetimeFigureOut">
              <a:rPr lang="en-IN" smtClean="0"/>
              <a:t>01-09-2023</a:t>
            </a:fld>
            <a:endParaRPr lang="en-IN" dirty="0"/>
          </a:p>
        </p:txBody>
      </p:sp>
      <p:sp>
        <p:nvSpPr>
          <p:cNvPr id="5" name="Footer Placeholder 4">
            <a:extLst>
              <a:ext uri="{FF2B5EF4-FFF2-40B4-BE49-F238E27FC236}">
                <a16:creationId xmlns:a16="http://schemas.microsoft.com/office/drawing/2014/main" id="{4D48A8BD-05CD-50FB-B180-094CBEE78AF0}"/>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0BB8477A-A9B2-C185-8B39-8A8BA897383A}"/>
              </a:ext>
            </a:extLst>
          </p:cNvPr>
          <p:cNvSpPr>
            <a:spLocks noGrp="1"/>
          </p:cNvSpPr>
          <p:nvPr>
            <p:ph type="sldNum" sz="quarter" idx="12"/>
          </p:nvPr>
        </p:nvSpPr>
        <p:spPr/>
        <p:txBody>
          <a:bodyPr/>
          <a:lstStyle/>
          <a:p>
            <a:fld id="{9B3496AF-1A00-4163-8BEA-3956E54559D0}" type="slidenum">
              <a:rPr lang="en-IN" smtClean="0"/>
              <a:t>‹#›</a:t>
            </a:fld>
            <a:endParaRPr lang="en-IN" dirty="0"/>
          </a:p>
        </p:txBody>
      </p:sp>
    </p:spTree>
    <p:extLst>
      <p:ext uri="{BB962C8B-B14F-4D97-AF65-F5344CB8AC3E}">
        <p14:creationId xmlns:p14="http://schemas.microsoft.com/office/powerpoint/2010/main" val="15139598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45BBF-13F1-E637-F932-967ACD0BA5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891FCD0-9C91-B089-FD0E-13C39BD81A4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714B0E8-E757-B0F8-1412-CDC371F40DDF}"/>
              </a:ext>
            </a:extLst>
          </p:cNvPr>
          <p:cNvSpPr>
            <a:spLocks noGrp="1"/>
          </p:cNvSpPr>
          <p:nvPr>
            <p:ph type="dt" sz="half" idx="10"/>
          </p:nvPr>
        </p:nvSpPr>
        <p:spPr/>
        <p:txBody>
          <a:bodyPr/>
          <a:lstStyle/>
          <a:p>
            <a:fld id="{D7021BA6-3823-4244-BD9B-01A15BB8273C}" type="datetimeFigureOut">
              <a:rPr lang="en-IN" smtClean="0"/>
              <a:t>01-09-2023</a:t>
            </a:fld>
            <a:endParaRPr lang="en-IN" dirty="0"/>
          </a:p>
        </p:txBody>
      </p:sp>
      <p:sp>
        <p:nvSpPr>
          <p:cNvPr id="5" name="Footer Placeholder 4">
            <a:extLst>
              <a:ext uri="{FF2B5EF4-FFF2-40B4-BE49-F238E27FC236}">
                <a16:creationId xmlns:a16="http://schemas.microsoft.com/office/drawing/2014/main" id="{7B56C7E4-E233-D769-9F6D-D1CA85A191E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C9723AC-7B6E-E067-CBDD-4D4A0E2B4B26}"/>
              </a:ext>
            </a:extLst>
          </p:cNvPr>
          <p:cNvSpPr>
            <a:spLocks noGrp="1"/>
          </p:cNvSpPr>
          <p:nvPr>
            <p:ph type="sldNum" sz="quarter" idx="12"/>
          </p:nvPr>
        </p:nvSpPr>
        <p:spPr/>
        <p:txBody>
          <a:bodyPr/>
          <a:lstStyle/>
          <a:p>
            <a:fld id="{9B3496AF-1A00-4163-8BEA-3956E54559D0}" type="slidenum">
              <a:rPr lang="en-IN" smtClean="0"/>
              <a:t>‹#›</a:t>
            </a:fld>
            <a:endParaRPr lang="en-IN" dirty="0"/>
          </a:p>
        </p:txBody>
      </p:sp>
    </p:spTree>
    <p:extLst>
      <p:ext uri="{BB962C8B-B14F-4D97-AF65-F5344CB8AC3E}">
        <p14:creationId xmlns:p14="http://schemas.microsoft.com/office/powerpoint/2010/main" val="3817352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46B5E-58A5-6F7F-20AE-162354D01B9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35E6371-B995-7D05-D2AE-D4A49B99F5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D2AC2EE-91BF-6C64-9566-4F4BF71807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20D98EB-D666-7DEE-E615-26DB60740C9B}"/>
              </a:ext>
            </a:extLst>
          </p:cNvPr>
          <p:cNvSpPr>
            <a:spLocks noGrp="1"/>
          </p:cNvSpPr>
          <p:nvPr>
            <p:ph type="dt" sz="half" idx="10"/>
          </p:nvPr>
        </p:nvSpPr>
        <p:spPr/>
        <p:txBody>
          <a:bodyPr/>
          <a:lstStyle/>
          <a:p>
            <a:fld id="{D7021BA6-3823-4244-BD9B-01A15BB8273C}" type="datetimeFigureOut">
              <a:rPr lang="en-IN" smtClean="0"/>
              <a:t>01-09-2023</a:t>
            </a:fld>
            <a:endParaRPr lang="en-IN" dirty="0"/>
          </a:p>
        </p:txBody>
      </p:sp>
      <p:sp>
        <p:nvSpPr>
          <p:cNvPr id="6" name="Footer Placeholder 5">
            <a:extLst>
              <a:ext uri="{FF2B5EF4-FFF2-40B4-BE49-F238E27FC236}">
                <a16:creationId xmlns:a16="http://schemas.microsoft.com/office/drawing/2014/main" id="{48A2A918-9C66-052B-A306-28406CB85435}"/>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A110EF33-0A28-049C-2A5F-DCBD9F0B94D0}"/>
              </a:ext>
            </a:extLst>
          </p:cNvPr>
          <p:cNvSpPr>
            <a:spLocks noGrp="1"/>
          </p:cNvSpPr>
          <p:nvPr>
            <p:ph type="sldNum" sz="quarter" idx="12"/>
          </p:nvPr>
        </p:nvSpPr>
        <p:spPr/>
        <p:txBody>
          <a:bodyPr/>
          <a:lstStyle/>
          <a:p>
            <a:fld id="{9B3496AF-1A00-4163-8BEA-3956E54559D0}" type="slidenum">
              <a:rPr lang="en-IN" smtClean="0"/>
              <a:t>‹#›</a:t>
            </a:fld>
            <a:endParaRPr lang="en-IN" dirty="0"/>
          </a:p>
        </p:txBody>
      </p:sp>
    </p:spTree>
    <p:extLst>
      <p:ext uri="{BB962C8B-B14F-4D97-AF65-F5344CB8AC3E}">
        <p14:creationId xmlns:p14="http://schemas.microsoft.com/office/powerpoint/2010/main" val="3667544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E59C9-8542-59ED-10E6-60A74B18816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4E45E65-3D55-6FA8-A156-9C4607AF2D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991EF26-4F1F-5146-346C-27C48838A66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E24DB2A-D9E4-8EEE-C225-187032D8DF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445FA1-070E-F1C5-DB81-B2B6745ED7E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CD10659-59FD-1FA9-4AA2-49FE3F2E0D55}"/>
              </a:ext>
            </a:extLst>
          </p:cNvPr>
          <p:cNvSpPr>
            <a:spLocks noGrp="1"/>
          </p:cNvSpPr>
          <p:nvPr>
            <p:ph type="dt" sz="half" idx="10"/>
          </p:nvPr>
        </p:nvSpPr>
        <p:spPr/>
        <p:txBody>
          <a:bodyPr/>
          <a:lstStyle/>
          <a:p>
            <a:fld id="{D7021BA6-3823-4244-BD9B-01A15BB8273C}" type="datetimeFigureOut">
              <a:rPr lang="en-IN" smtClean="0"/>
              <a:t>01-09-2023</a:t>
            </a:fld>
            <a:endParaRPr lang="en-IN" dirty="0"/>
          </a:p>
        </p:txBody>
      </p:sp>
      <p:sp>
        <p:nvSpPr>
          <p:cNvPr id="8" name="Footer Placeholder 7">
            <a:extLst>
              <a:ext uri="{FF2B5EF4-FFF2-40B4-BE49-F238E27FC236}">
                <a16:creationId xmlns:a16="http://schemas.microsoft.com/office/drawing/2014/main" id="{8B08F066-4CAD-36A0-4FC8-45490D59BEFA}"/>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8D8935CC-8CF7-0349-AECD-1B064A15BE85}"/>
              </a:ext>
            </a:extLst>
          </p:cNvPr>
          <p:cNvSpPr>
            <a:spLocks noGrp="1"/>
          </p:cNvSpPr>
          <p:nvPr>
            <p:ph type="sldNum" sz="quarter" idx="12"/>
          </p:nvPr>
        </p:nvSpPr>
        <p:spPr/>
        <p:txBody>
          <a:bodyPr/>
          <a:lstStyle/>
          <a:p>
            <a:fld id="{9B3496AF-1A00-4163-8BEA-3956E54559D0}" type="slidenum">
              <a:rPr lang="en-IN" smtClean="0"/>
              <a:t>‹#›</a:t>
            </a:fld>
            <a:endParaRPr lang="en-IN" dirty="0"/>
          </a:p>
        </p:txBody>
      </p:sp>
    </p:spTree>
    <p:extLst>
      <p:ext uri="{BB962C8B-B14F-4D97-AF65-F5344CB8AC3E}">
        <p14:creationId xmlns:p14="http://schemas.microsoft.com/office/powerpoint/2010/main" val="2987216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A98BE-43C5-036F-1D24-AE6FD95C197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E89DBA6-F303-8FB7-4B8D-0A5D9F84B5A1}"/>
              </a:ext>
            </a:extLst>
          </p:cNvPr>
          <p:cNvSpPr>
            <a:spLocks noGrp="1"/>
          </p:cNvSpPr>
          <p:nvPr>
            <p:ph type="dt" sz="half" idx="10"/>
          </p:nvPr>
        </p:nvSpPr>
        <p:spPr/>
        <p:txBody>
          <a:bodyPr/>
          <a:lstStyle/>
          <a:p>
            <a:fld id="{D7021BA6-3823-4244-BD9B-01A15BB8273C}" type="datetimeFigureOut">
              <a:rPr lang="en-IN" smtClean="0"/>
              <a:t>01-09-2023</a:t>
            </a:fld>
            <a:endParaRPr lang="en-IN" dirty="0"/>
          </a:p>
        </p:txBody>
      </p:sp>
      <p:sp>
        <p:nvSpPr>
          <p:cNvPr id="4" name="Footer Placeholder 3">
            <a:extLst>
              <a:ext uri="{FF2B5EF4-FFF2-40B4-BE49-F238E27FC236}">
                <a16:creationId xmlns:a16="http://schemas.microsoft.com/office/drawing/2014/main" id="{A01DADD8-DCD0-CDCA-C190-491D905E3710}"/>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4482E15D-457C-D50B-280A-B3029D98837F}"/>
              </a:ext>
            </a:extLst>
          </p:cNvPr>
          <p:cNvSpPr>
            <a:spLocks noGrp="1"/>
          </p:cNvSpPr>
          <p:nvPr>
            <p:ph type="sldNum" sz="quarter" idx="12"/>
          </p:nvPr>
        </p:nvSpPr>
        <p:spPr/>
        <p:txBody>
          <a:bodyPr/>
          <a:lstStyle/>
          <a:p>
            <a:fld id="{9B3496AF-1A00-4163-8BEA-3956E54559D0}" type="slidenum">
              <a:rPr lang="en-IN" smtClean="0"/>
              <a:t>‹#›</a:t>
            </a:fld>
            <a:endParaRPr lang="en-IN" dirty="0"/>
          </a:p>
        </p:txBody>
      </p:sp>
    </p:spTree>
    <p:extLst>
      <p:ext uri="{BB962C8B-B14F-4D97-AF65-F5344CB8AC3E}">
        <p14:creationId xmlns:p14="http://schemas.microsoft.com/office/powerpoint/2010/main" val="37472372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F9C502-4FBD-B7E2-6B6A-C7FBF5195E27}"/>
              </a:ext>
            </a:extLst>
          </p:cNvPr>
          <p:cNvSpPr>
            <a:spLocks noGrp="1"/>
          </p:cNvSpPr>
          <p:nvPr>
            <p:ph type="dt" sz="half" idx="10"/>
          </p:nvPr>
        </p:nvSpPr>
        <p:spPr/>
        <p:txBody>
          <a:bodyPr/>
          <a:lstStyle/>
          <a:p>
            <a:fld id="{D7021BA6-3823-4244-BD9B-01A15BB8273C}" type="datetimeFigureOut">
              <a:rPr lang="en-IN" smtClean="0"/>
              <a:t>01-09-2023</a:t>
            </a:fld>
            <a:endParaRPr lang="en-IN" dirty="0"/>
          </a:p>
        </p:txBody>
      </p:sp>
      <p:sp>
        <p:nvSpPr>
          <p:cNvPr id="3" name="Footer Placeholder 2">
            <a:extLst>
              <a:ext uri="{FF2B5EF4-FFF2-40B4-BE49-F238E27FC236}">
                <a16:creationId xmlns:a16="http://schemas.microsoft.com/office/drawing/2014/main" id="{B4EE6848-AA1F-7945-FCD3-0C584F7AB437}"/>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D90CA0E4-2E89-C8AC-D152-12FD347111ED}"/>
              </a:ext>
            </a:extLst>
          </p:cNvPr>
          <p:cNvSpPr>
            <a:spLocks noGrp="1"/>
          </p:cNvSpPr>
          <p:nvPr>
            <p:ph type="sldNum" sz="quarter" idx="12"/>
          </p:nvPr>
        </p:nvSpPr>
        <p:spPr/>
        <p:txBody>
          <a:bodyPr/>
          <a:lstStyle/>
          <a:p>
            <a:fld id="{9B3496AF-1A00-4163-8BEA-3956E54559D0}" type="slidenum">
              <a:rPr lang="en-IN" smtClean="0"/>
              <a:t>‹#›</a:t>
            </a:fld>
            <a:endParaRPr lang="en-IN" dirty="0"/>
          </a:p>
        </p:txBody>
      </p:sp>
    </p:spTree>
    <p:extLst>
      <p:ext uri="{BB962C8B-B14F-4D97-AF65-F5344CB8AC3E}">
        <p14:creationId xmlns:p14="http://schemas.microsoft.com/office/powerpoint/2010/main" val="1349397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F5537-B8C8-4572-FD5C-F5F256D953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962915D-4573-3FC3-A2A0-DF2A3FB4D7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FFD2CC6-D75C-DE57-2C54-00CB32900A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93C8E7-E289-B68D-3A9D-B3BBD59047C2}"/>
              </a:ext>
            </a:extLst>
          </p:cNvPr>
          <p:cNvSpPr>
            <a:spLocks noGrp="1"/>
          </p:cNvSpPr>
          <p:nvPr>
            <p:ph type="dt" sz="half" idx="10"/>
          </p:nvPr>
        </p:nvSpPr>
        <p:spPr/>
        <p:txBody>
          <a:bodyPr/>
          <a:lstStyle/>
          <a:p>
            <a:fld id="{D7021BA6-3823-4244-BD9B-01A15BB8273C}" type="datetimeFigureOut">
              <a:rPr lang="en-IN" smtClean="0"/>
              <a:t>01-09-2023</a:t>
            </a:fld>
            <a:endParaRPr lang="en-IN" dirty="0"/>
          </a:p>
        </p:txBody>
      </p:sp>
      <p:sp>
        <p:nvSpPr>
          <p:cNvPr id="6" name="Footer Placeholder 5">
            <a:extLst>
              <a:ext uri="{FF2B5EF4-FFF2-40B4-BE49-F238E27FC236}">
                <a16:creationId xmlns:a16="http://schemas.microsoft.com/office/drawing/2014/main" id="{0005EB41-EF82-2A32-F3BE-1A5D9C75AA73}"/>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CE3C1F19-C5D0-01F5-6439-94E671007A70}"/>
              </a:ext>
            </a:extLst>
          </p:cNvPr>
          <p:cNvSpPr>
            <a:spLocks noGrp="1"/>
          </p:cNvSpPr>
          <p:nvPr>
            <p:ph type="sldNum" sz="quarter" idx="12"/>
          </p:nvPr>
        </p:nvSpPr>
        <p:spPr/>
        <p:txBody>
          <a:bodyPr/>
          <a:lstStyle/>
          <a:p>
            <a:fld id="{9B3496AF-1A00-4163-8BEA-3956E54559D0}" type="slidenum">
              <a:rPr lang="en-IN" smtClean="0"/>
              <a:t>‹#›</a:t>
            </a:fld>
            <a:endParaRPr lang="en-IN" dirty="0"/>
          </a:p>
        </p:txBody>
      </p:sp>
    </p:spTree>
    <p:extLst>
      <p:ext uri="{BB962C8B-B14F-4D97-AF65-F5344CB8AC3E}">
        <p14:creationId xmlns:p14="http://schemas.microsoft.com/office/powerpoint/2010/main" val="102007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F3649-1A19-E0E9-FDFE-866F2AAC7B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527E9BD-C79D-3E18-E81B-52D1DD3A29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6ACC94B9-554E-7CDE-FDE2-E0C0F7FF6A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4DBC613-2C60-4586-F70B-2025B8AB512C}"/>
              </a:ext>
            </a:extLst>
          </p:cNvPr>
          <p:cNvSpPr>
            <a:spLocks noGrp="1"/>
          </p:cNvSpPr>
          <p:nvPr>
            <p:ph type="dt" sz="half" idx="10"/>
          </p:nvPr>
        </p:nvSpPr>
        <p:spPr/>
        <p:txBody>
          <a:bodyPr/>
          <a:lstStyle/>
          <a:p>
            <a:fld id="{D7021BA6-3823-4244-BD9B-01A15BB8273C}" type="datetimeFigureOut">
              <a:rPr lang="en-IN" smtClean="0"/>
              <a:t>01-09-2023</a:t>
            </a:fld>
            <a:endParaRPr lang="en-IN" dirty="0"/>
          </a:p>
        </p:txBody>
      </p:sp>
      <p:sp>
        <p:nvSpPr>
          <p:cNvPr id="6" name="Footer Placeholder 5">
            <a:extLst>
              <a:ext uri="{FF2B5EF4-FFF2-40B4-BE49-F238E27FC236}">
                <a16:creationId xmlns:a16="http://schemas.microsoft.com/office/drawing/2014/main" id="{6DCF6179-6E77-A249-4A9E-9CEC12395810}"/>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EE8BE109-A64E-078E-BAA6-AAB92EF12477}"/>
              </a:ext>
            </a:extLst>
          </p:cNvPr>
          <p:cNvSpPr>
            <a:spLocks noGrp="1"/>
          </p:cNvSpPr>
          <p:nvPr>
            <p:ph type="sldNum" sz="quarter" idx="12"/>
          </p:nvPr>
        </p:nvSpPr>
        <p:spPr/>
        <p:txBody>
          <a:bodyPr/>
          <a:lstStyle/>
          <a:p>
            <a:fld id="{9B3496AF-1A00-4163-8BEA-3956E54559D0}" type="slidenum">
              <a:rPr lang="en-IN" smtClean="0"/>
              <a:t>‹#›</a:t>
            </a:fld>
            <a:endParaRPr lang="en-IN" dirty="0"/>
          </a:p>
        </p:txBody>
      </p:sp>
    </p:spTree>
    <p:extLst>
      <p:ext uri="{BB962C8B-B14F-4D97-AF65-F5344CB8AC3E}">
        <p14:creationId xmlns:p14="http://schemas.microsoft.com/office/powerpoint/2010/main" val="1262467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D3305A-B4DE-DF4B-7D72-93F5F2C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C66F98F-33D2-4AE4-FD08-711761E48F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4C1F36B-F475-60CD-53FF-067CECC03F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021BA6-3823-4244-BD9B-01A15BB8273C}" type="datetimeFigureOut">
              <a:rPr lang="en-IN" smtClean="0"/>
              <a:t>01-09-2023</a:t>
            </a:fld>
            <a:endParaRPr lang="en-IN" dirty="0"/>
          </a:p>
        </p:txBody>
      </p:sp>
      <p:sp>
        <p:nvSpPr>
          <p:cNvPr id="5" name="Footer Placeholder 4">
            <a:extLst>
              <a:ext uri="{FF2B5EF4-FFF2-40B4-BE49-F238E27FC236}">
                <a16:creationId xmlns:a16="http://schemas.microsoft.com/office/drawing/2014/main" id="{D485E8F7-C1AA-AB09-5752-A763EE4BD1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114A0E6D-6B3C-85DE-34A2-C55ECDD631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3496AF-1A00-4163-8BEA-3956E54559D0}" type="slidenum">
              <a:rPr lang="en-IN" smtClean="0"/>
              <a:t>‹#›</a:t>
            </a:fld>
            <a:endParaRPr lang="en-IN" dirty="0"/>
          </a:p>
        </p:txBody>
      </p:sp>
    </p:spTree>
    <p:extLst>
      <p:ext uri="{BB962C8B-B14F-4D97-AF65-F5344CB8AC3E}">
        <p14:creationId xmlns:p14="http://schemas.microsoft.com/office/powerpoint/2010/main" val="1993309286"/>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A8525-6D0A-2CF1-430C-2C8901354956}"/>
              </a:ext>
            </a:extLst>
          </p:cNvPr>
          <p:cNvSpPr>
            <a:spLocks noGrp="1"/>
          </p:cNvSpPr>
          <p:nvPr>
            <p:ph type="title"/>
          </p:nvPr>
        </p:nvSpPr>
        <p:spPr>
          <a:xfrm>
            <a:off x="-870857" y="429295"/>
            <a:ext cx="11217498" cy="2511381"/>
          </a:xfrm>
        </p:spPr>
        <p:txBody>
          <a:bodyPr>
            <a:normAutofit/>
          </a:bodyPr>
          <a:lstStyle/>
          <a:p>
            <a:pPr algn="ctr"/>
            <a:r>
              <a:rPr lang="en-GB" sz="5400" dirty="0">
                <a:solidFill>
                  <a:schemeClr val="accent2">
                    <a:lumMod val="75000"/>
                  </a:schemeClr>
                </a:solidFill>
                <a:latin typeface="Berlin Sans FB Demi" panose="020E0802020502020306" pitchFamily="34" charset="0"/>
              </a:rPr>
              <a:t>Library Management System</a:t>
            </a:r>
            <a:endParaRPr lang="en-IN" sz="5400" dirty="0">
              <a:solidFill>
                <a:schemeClr val="accent2">
                  <a:lumMod val="75000"/>
                </a:schemeClr>
              </a:solidFill>
              <a:latin typeface="Berlin Sans FB Demi" panose="020E0802020502020306" pitchFamily="34" charset="0"/>
            </a:endParaRPr>
          </a:p>
        </p:txBody>
      </p:sp>
      <p:sp>
        <p:nvSpPr>
          <p:cNvPr id="3" name="Content Placeholder 2">
            <a:extLst>
              <a:ext uri="{FF2B5EF4-FFF2-40B4-BE49-F238E27FC236}">
                <a16:creationId xmlns:a16="http://schemas.microsoft.com/office/drawing/2014/main" id="{A93F0289-04BF-B10C-1CB2-85BE22A77DF3}"/>
              </a:ext>
            </a:extLst>
          </p:cNvPr>
          <p:cNvSpPr>
            <a:spLocks noGrp="1"/>
          </p:cNvSpPr>
          <p:nvPr>
            <p:ph idx="1"/>
          </p:nvPr>
        </p:nvSpPr>
        <p:spPr>
          <a:xfrm>
            <a:off x="0" y="3429000"/>
            <a:ext cx="11938716" cy="2345192"/>
          </a:xfrm>
        </p:spPr>
        <p:txBody>
          <a:bodyPr>
            <a:normAutofit/>
          </a:bodyPr>
          <a:lstStyle/>
          <a:p>
            <a:pPr marL="0" indent="0">
              <a:buNone/>
            </a:pPr>
            <a:r>
              <a:rPr lang="en-GB" b="1" dirty="0">
                <a:latin typeface="Century Gothic" panose="020B0502020202020204" pitchFamily="34" charset="0"/>
              </a:rPr>
              <a:t>     </a:t>
            </a:r>
            <a:r>
              <a:rPr lang="en-GB" b="1" dirty="0">
                <a:latin typeface="Tw Cen MT" panose="020B0602020104020603" pitchFamily="34" charset="0"/>
              </a:rPr>
              <a:t>Project Guide :                                                           Team members : </a:t>
            </a:r>
          </a:p>
          <a:p>
            <a:pPr marL="0" indent="0">
              <a:buNone/>
            </a:pPr>
            <a:r>
              <a:rPr lang="en-GB" sz="2400" b="1" dirty="0">
                <a:latin typeface="Tw Cen MT" panose="020B0602020104020603" pitchFamily="34" charset="0"/>
              </a:rPr>
              <a:t>         </a:t>
            </a:r>
            <a:r>
              <a:rPr lang="en-GB" sz="2400" b="1" dirty="0">
                <a:latin typeface="Century Gothic" panose="020B0502020202020204" pitchFamily="34" charset="0"/>
              </a:rPr>
              <a:t> </a:t>
            </a:r>
            <a:r>
              <a:rPr lang="en-GB" sz="2400" b="1" dirty="0" err="1">
                <a:latin typeface="Century Gothic" panose="020B0502020202020204" pitchFamily="34" charset="0"/>
              </a:rPr>
              <a:t>B.Venkat</a:t>
            </a:r>
            <a:r>
              <a:rPr lang="en-GB" sz="2400" b="1" dirty="0">
                <a:latin typeface="Century Gothic" panose="020B0502020202020204" pitchFamily="34" charset="0"/>
              </a:rPr>
              <a:t> Raman                                                                   </a:t>
            </a:r>
            <a:r>
              <a:rPr lang="en-GB" sz="2400" b="1" dirty="0" err="1">
                <a:latin typeface="Century Gothic" panose="020B0502020202020204" pitchFamily="34" charset="0"/>
              </a:rPr>
              <a:t>U.Anusha</a:t>
            </a:r>
            <a:endParaRPr lang="en-GB" sz="2400" b="1" dirty="0">
              <a:latin typeface="Century Gothic" panose="020B0502020202020204" pitchFamily="34" charset="0"/>
            </a:endParaRPr>
          </a:p>
          <a:p>
            <a:pPr marL="0" indent="0">
              <a:buNone/>
            </a:pPr>
            <a:r>
              <a:rPr lang="en-GB" sz="2400" b="1" dirty="0">
                <a:latin typeface="Century Gothic" panose="020B0502020202020204" pitchFamily="34" charset="0"/>
              </a:rPr>
              <a:t>          (</a:t>
            </a:r>
            <a:r>
              <a:rPr lang="en-GB" sz="2400" b="1" dirty="0" err="1">
                <a:latin typeface="Century Gothic" panose="020B0502020202020204" pitchFamily="34" charset="0"/>
              </a:rPr>
              <a:t>Asst.Prof</a:t>
            </a:r>
            <a:r>
              <a:rPr lang="en-GB" sz="2400" b="1" dirty="0">
                <a:latin typeface="Century Gothic" panose="020B0502020202020204" pitchFamily="34" charset="0"/>
              </a:rPr>
              <a:t>) </a:t>
            </a:r>
            <a:r>
              <a:rPr lang="en-GB" sz="2400" b="1" dirty="0" err="1">
                <a:latin typeface="Century Gothic" panose="020B0502020202020204" pitchFamily="34" charset="0"/>
              </a:rPr>
              <a:t>Rgukt</a:t>
            </a:r>
            <a:r>
              <a:rPr lang="en-GB" sz="2400" b="1" dirty="0">
                <a:latin typeface="Century Gothic" panose="020B0502020202020204" pitchFamily="34" charset="0"/>
              </a:rPr>
              <a:t>                                                                    </a:t>
            </a:r>
            <a:r>
              <a:rPr lang="en-GB" sz="2400" b="1" dirty="0" err="1">
                <a:latin typeface="Century Gothic" panose="020B0502020202020204" pitchFamily="34" charset="0"/>
              </a:rPr>
              <a:t>D.Srikanth</a:t>
            </a:r>
            <a:r>
              <a:rPr lang="en-GB" sz="2400" b="1" dirty="0">
                <a:latin typeface="Century Gothic" panose="020B0502020202020204" pitchFamily="34" charset="0"/>
              </a:rPr>
              <a:t>     </a:t>
            </a:r>
          </a:p>
          <a:p>
            <a:pPr marL="0" indent="0">
              <a:buNone/>
            </a:pPr>
            <a:r>
              <a:rPr lang="en-GB" sz="2400" b="1" dirty="0">
                <a:latin typeface="Century Gothic" panose="020B0502020202020204" pitchFamily="34" charset="0"/>
              </a:rPr>
              <a:t>			</a:t>
            </a:r>
            <a:r>
              <a:rPr lang="en-IN" sz="2400" b="1" dirty="0">
                <a:latin typeface="Century Gothic" panose="020B0502020202020204" pitchFamily="34" charset="0"/>
              </a:rPr>
              <a:t>					                    </a:t>
            </a:r>
            <a:r>
              <a:rPr lang="en-GB" sz="2400" b="1" dirty="0" err="1">
                <a:latin typeface="Century Gothic" panose="020B0502020202020204" pitchFamily="34" charset="0"/>
              </a:rPr>
              <a:t>B.Jaya</a:t>
            </a:r>
            <a:r>
              <a:rPr lang="en-GB" sz="2400" b="1" dirty="0">
                <a:latin typeface="Century Gothic" panose="020B0502020202020204" pitchFamily="34" charset="0"/>
              </a:rPr>
              <a:t> Kishore </a:t>
            </a:r>
            <a:r>
              <a:rPr lang="en-IN" sz="2400" b="1" dirty="0">
                <a:latin typeface="Century Gothic" panose="020B0502020202020204" pitchFamily="34" charset="0"/>
              </a:rPr>
              <a:t>			</a:t>
            </a:r>
          </a:p>
          <a:p>
            <a:pPr marL="0" indent="0">
              <a:buNone/>
            </a:pPr>
            <a:endParaRPr lang="en-IN" sz="2400" b="1" dirty="0">
              <a:latin typeface="Century Gothic" panose="020B0502020202020204" pitchFamily="34" charset="0"/>
            </a:endParaRPr>
          </a:p>
          <a:p>
            <a:pPr marL="0" indent="0">
              <a:buNone/>
            </a:pPr>
            <a:endParaRPr lang="en-GB" sz="2400" b="1" dirty="0">
              <a:latin typeface="Century Gothic" panose="020B0502020202020204" pitchFamily="34" charset="0"/>
            </a:endParaRPr>
          </a:p>
        </p:txBody>
      </p:sp>
      <p:pic>
        <p:nvPicPr>
          <p:cNvPr id="8" name="Picture 7">
            <a:extLst>
              <a:ext uri="{FF2B5EF4-FFF2-40B4-BE49-F238E27FC236}">
                <a16:creationId xmlns:a16="http://schemas.microsoft.com/office/drawing/2014/main" id="{8529A72F-D318-84EF-4D53-E121134A8134}"/>
              </a:ext>
            </a:extLst>
          </p:cNvPr>
          <p:cNvPicPr>
            <a:picLocks noChangeAspect="1"/>
          </p:cNvPicPr>
          <p:nvPr/>
        </p:nvPicPr>
        <p:blipFill rotWithShape="1">
          <a:blip r:embed="rId2">
            <a:extLst>
              <a:ext uri="{28A0092B-C50C-407E-A947-70E740481C1C}">
                <a14:useLocalDpi xmlns:a14="http://schemas.microsoft.com/office/drawing/2010/main" val="0"/>
              </a:ext>
            </a:extLst>
          </a:blip>
          <a:srcRect l="14574" t="11318" r="12510" b="11398"/>
          <a:stretch/>
        </p:blipFill>
        <p:spPr>
          <a:xfrm>
            <a:off x="3991429" y="2392547"/>
            <a:ext cx="3570514" cy="3784416"/>
          </a:xfrm>
          <a:prstGeom prst="rect">
            <a:avLst/>
          </a:prstGeom>
        </p:spPr>
      </p:pic>
      <p:pic>
        <p:nvPicPr>
          <p:cNvPr id="10" name="Picture 9">
            <a:extLst>
              <a:ext uri="{FF2B5EF4-FFF2-40B4-BE49-F238E27FC236}">
                <a16:creationId xmlns:a16="http://schemas.microsoft.com/office/drawing/2014/main" id="{686C6BC9-7E3A-300F-FA57-5EB4873BB6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32841" y="388352"/>
            <a:ext cx="2168762" cy="2168762"/>
          </a:xfrm>
          <a:prstGeom prst="rect">
            <a:avLst/>
          </a:prstGeom>
        </p:spPr>
      </p:pic>
    </p:spTree>
    <p:extLst>
      <p:ext uri="{BB962C8B-B14F-4D97-AF65-F5344CB8AC3E}">
        <p14:creationId xmlns:p14="http://schemas.microsoft.com/office/powerpoint/2010/main" val="1343251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5" presetClass="entr" presetSubtype="0"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2000"/>
                                        <p:tgtEl>
                                          <p:spTgt spid="8"/>
                                        </p:tgtEl>
                                      </p:cBhvr>
                                    </p:animEffect>
                                    <p:anim calcmode="lin" valueType="num">
                                      <p:cBhvr>
                                        <p:cTn id="19" dur="2000" fill="hold"/>
                                        <p:tgtEl>
                                          <p:spTgt spid="8"/>
                                        </p:tgtEl>
                                        <p:attrNameLst>
                                          <p:attrName>ppt_w</p:attrName>
                                        </p:attrNameLst>
                                      </p:cBhvr>
                                      <p:tavLst>
                                        <p:tav tm="0" fmla="#ppt_w*sin(2.5*pi*$)">
                                          <p:val>
                                            <p:fltVal val="0"/>
                                          </p:val>
                                        </p:tav>
                                        <p:tav tm="100000">
                                          <p:val>
                                            <p:fltVal val="1"/>
                                          </p:val>
                                        </p:tav>
                                      </p:tavLst>
                                    </p:anim>
                                    <p:anim calcmode="lin" valueType="num">
                                      <p:cBhvr>
                                        <p:cTn id="20" dur="2000" fill="hold"/>
                                        <p:tgtEl>
                                          <p:spTgt spid="8"/>
                                        </p:tgtEl>
                                        <p:attrNameLst>
                                          <p:attrName>ppt_h</p:attrName>
                                        </p:attrNameLst>
                                      </p:cBhvr>
                                      <p:tavLst>
                                        <p:tav tm="0">
                                          <p:val>
                                            <p:strVal val="#ppt_h"/>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fade">
                                      <p:cBhvr>
                                        <p:cTn id="25" dur="1000"/>
                                        <p:tgtEl>
                                          <p:spTgt spid="3">
                                            <p:txEl>
                                              <p:pRg st="0" end="0"/>
                                            </p:txEl>
                                          </p:spTgt>
                                        </p:tgtEl>
                                      </p:cBhvr>
                                    </p:animEffect>
                                    <p:anim calcmode="lin" valueType="num">
                                      <p:cBhvr>
                                        <p:cTn id="26"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fade">
                                      <p:cBhvr>
                                        <p:cTn id="30" dur="1000"/>
                                        <p:tgtEl>
                                          <p:spTgt spid="3">
                                            <p:txEl>
                                              <p:pRg st="1" end="1"/>
                                            </p:txEl>
                                          </p:spTgt>
                                        </p:tgtEl>
                                      </p:cBhvr>
                                    </p:animEffect>
                                    <p:anim calcmode="lin" valueType="num">
                                      <p:cBhvr>
                                        <p:cTn id="3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1" end="1"/>
                                            </p:txEl>
                                          </p:spTgt>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animEffect transition="in" filter="fade">
                                      <p:cBhvr>
                                        <p:cTn id="35" dur="1000"/>
                                        <p:tgtEl>
                                          <p:spTgt spid="3">
                                            <p:txEl>
                                              <p:pRg st="2" end="2"/>
                                            </p:txEl>
                                          </p:spTgt>
                                        </p:tgtEl>
                                      </p:cBhvr>
                                    </p:animEffect>
                                    <p:anim calcmode="lin" valueType="num">
                                      <p:cBhvr>
                                        <p:cTn id="3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2" end="2"/>
                                            </p:txEl>
                                          </p:spTgt>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3">
                                            <p:txEl>
                                              <p:pRg st="3" end="3"/>
                                            </p:txEl>
                                          </p:spTgt>
                                        </p:tgtEl>
                                        <p:attrNameLst>
                                          <p:attrName>style.visibility</p:attrName>
                                        </p:attrNameLst>
                                      </p:cBhvr>
                                      <p:to>
                                        <p:strVal val="visible"/>
                                      </p:to>
                                    </p:set>
                                    <p:animEffect transition="in" filter="fade">
                                      <p:cBhvr>
                                        <p:cTn id="40" dur="1000"/>
                                        <p:tgtEl>
                                          <p:spTgt spid="3">
                                            <p:txEl>
                                              <p:pRg st="3" end="3"/>
                                            </p:txEl>
                                          </p:spTgt>
                                        </p:tgtEl>
                                      </p:cBhvr>
                                    </p:animEffect>
                                    <p:anim calcmode="lin" valueType="num">
                                      <p:cBhvr>
                                        <p:cTn id="4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72F7459B-006E-4FE7-8914-CC155553444C}"/>
              </a:ext>
            </a:extLst>
          </p:cNvPr>
          <p:cNvSpPr/>
          <p:nvPr/>
        </p:nvSpPr>
        <p:spPr>
          <a:xfrm>
            <a:off x="1517735" y="799632"/>
            <a:ext cx="1817602" cy="995492"/>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User dashboard</a:t>
            </a:r>
            <a:endParaRPr lang="en-IN" dirty="0"/>
          </a:p>
        </p:txBody>
      </p:sp>
      <p:sp>
        <p:nvSpPr>
          <p:cNvPr id="3" name="Oval 2">
            <a:extLst>
              <a:ext uri="{FF2B5EF4-FFF2-40B4-BE49-F238E27FC236}">
                <a16:creationId xmlns:a16="http://schemas.microsoft.com/office/drawing/2014/main" id="{D3992E40-391C-9A70-0F0E-777DDE25DF8F}"/>
              </a:ext>
            </a:extLst>
          </p:cNvPr>
          <p:cNvSpPr/>
          <p:nvPr/>
        </p:nvSpPr>
        <p:spPr>
          <a:xfrm flipH="1">
            <a:off x="1378508" y="2750787"/>
            <a:ext cx="1048028" cy="862225"/>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Take Books</a:t>
            </a:r>
            <a:endParaRPr lang="en-IN" dirty="0"/>
          </a:p>
        </p:txBody>
      </p:sp>
      <p:sp>
        <p:nvSpPr>
          <p:cNvPr id="4" name="Oval 3">
            <a:extLst>
              <a:ext uri="{FF2B5EF4-FFF2-40B4-BE49-F238E27FC236}">
                <a16:creationId xmlns:a16="http://schemas.microsoft.com/office/drawing/2014/main" id="{76D45131-33B6-9A26-DF9C-9F2F8D2094EB}"/>
              </a:ext>
            </a:extLst>
          </p:cNvPr>
          <p:cNvSpPr/>
          <p:nvPr/>
        </p:nvSpPr>
        <p:spPr>
          <a:xfrm flipH="1">
            <a:off x="2565758" y="2750787"/>
            <a:ext cx="1281161" cy="862225"/>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Return books</a:t>
            </a:r>
            <a:endParaRPr lang="en-IN" dirty="0"/>
          </a:p>
        </p:txBody>
      </p:sp>
      <p:sp>
        <p:nvSpPr>
          <p:cNvPr id="5" name="Oval 4">
            <a:extLst>
              <a:ext uri="{FF2B5EF4-FFF2-40B4-BE49-F238E27FC236}">
                <a16:creationId xmlns:a16="http://schemas.microsoft.com/office/drawing/2014/main" id="{8AE5C8C1-3AB7-BB57-17DF-1EC992963CCE}"/>
              </a:ext>
            </a:extLst>
          </p:cNvPr>
          <p:cNvSpPr/>
          <p:nvPr/>
        </p:nvSpPr>
        <p:spPr>
          <a:xfrm flipH="1">
            <a:off x="4007294" y="2697417"/>
            <a:ext cx="1120786" cy="915595"/>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Profile</a:t>
            </a:r>
            <a:endParaRPr lang="en-IN" dirty="0"/>
          </a:p>
        </p:txBody>
      </p:sp>
      <p:cxnSp>
        <p:nvCxnSpPr>
          <p:cNvPr id="6" name="Straight Arrow Connector 5">
            <a:extLst>
              <a:ext uri="{FF2B5EF4-FFF2-40B4-BE49-F238E27FC236}">
                <a16:creationId xmlns:a16="http://schemas.microsoft.com/office/drawing/2014/main" id="{0656320B-62EF-13A0-9EB6-62127B88C52F}"/>
              </a:ext>
            </a:extLst>
          </p:cNvPr>
          <p:cNvCxnSpPr>
            <a:cxnSpLocks/>
            <a:stCxn id="2" idx="3"/>
            <a:endCxn id="39" idx="0"/>
          </p:cNvCxnSpPr>
          <p:nvPr/>
        </p:nvCxnSpPr>
        <p:spPr>
          <a:xfrm flipH="1">
            <a:off x="644225" y="1649338"/>
            <a:ext cx="1139692" cy="1125137"/>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78BC5198-9684-04DD-128E-1859E27BBDC7}"/>
              </a:ext>
            </a:extLst>
          </p:cNvPr>
          <p:cNvCxnSpPr>
            <a:cxnSpLocks/>
            <a:stCxn id="2" idx="4"/>
            <a:endCxn id="3" idx="0"/>
          </p:cNvCxnSpPr>
          <p:nvPr/>
        </p:nvCxnSpPr>
        <p:spPr>
          <a:xfrm flipH="1">
            <a:off x="1902522" y="1795124"/>
            <a:ext cx="524014" cy="955663"/>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D28CB624-508A-45C0-0D03-8F073606EA28}"/>
              </a:ext>
            </a:extLst>
          </p:cNvPr>
          <p:cNvCxnSpPr>
            <a:cxnSpLocks/>
          </p:cNvCxnSpPr>
          <p:nvPr/>
        </p:nvCxnSpPr>
        <p:spPr>
          <a:xfrm>
            <a:off x="2798896" y="1769874"/>
            <a:ext cx="395015" cy="995491"/>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8E2CDF2E-9A97-36BB-8EEA-6A372CF6B6EA}"/>
              </a:ext>
            </a:extLst>
          </p:cNvPr>
          <p:cNvCxnSpPr>
            <a:cxnSpLocks/>
            <a:stCxn id="2" idx="5"/>
            <a:endCxn id="5" idx="7"/>
          </p:cNvCxnSpPr>
          <p:nvPr/>
        </p:nvCxnSpPr>
        <p:spPr>
          <a:xfrm>
            <a:off x="3069155" y="1649338"/>
            <a:ext cx="1102274" cy="1182165"/>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704990C8-35FD-F50D-CB6F-17C30FF585FF}"/>
              </a:ext>
            </a:extLst>
          </p:cNvPr>
          <p:cNvSpPr/>
          <p:nvPr/>
        </p:nvSpPr>
        <p:spPr>
          <a:xfrm flipH="1">
            <a:off x="1272757" y="4599898"/>
            <a:ext cx="1281162" cy="762631"/>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Borrow</a:t>
            </a:r>
            <a:endParaRPr lang="en-IN" dirty="0"/>
          </a:p>
        </p:txBody>
      </p:sp>
      <p:cxnSp>
        <p:nvCxnSpPr>
          <p:cNvPr id="13" name="Straight Arrow Connector 12">
            <a:extLst>
              <a:ext uri="{FF2B5EF4-FFF2-40B4-BE49-F238E27FC236}">
                <a16:creationId xmlns:a16="http://schemas.microsoft.com/office/drawing/2014/main" id="{4D1B1147-38A6-E0DE-A6E8-B34D8769A10F}"/>
              </a:ext>
            </a:extLst>
          </p:cNvPr>
          <p:cNvCxnSpPr>
            <a:cxnSpLocks/>
            <a:stCxn id="3" idx="4"/>
            <a:endCxn id="10" idx="0"/>
          </p:cNvCxnSpPr>
          <p:nvPr/>
        </p:nvCxnSpPr>
        <p:spPr>
          <a:xfrm>
            <a:off x="1902522" y="3613012"/>
            <a:ext cx="10816" cy="986886"/>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86BA4FD5-4E3C-5B2C-68F5-A2134A8201F1}"/>
              </a:ext>
            </a:extLst>
          </p:cNvPr>
          <p:cNvSpPr/>
          <p:nvPr/>
        </p:nvSpPr>
        <p:spPr>
          <a:xfrm flipH="1">
            <a:off x="116278" y="2774475"/>
            <a:ext cx="1055895" cy="862225"/>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Home</a:t>
            </a:r>
            <a:endParaRPr lang="en-IN" dirty="0"/>
          </a:p>
        </p:txBody>
      </p:sp>
      <p:pic>
        <p:nvPicPr>
          <p:cNvPr id="59" name="Picture 58">
            <a:extLst>
              <a:ext uri="{FF2B5EF4-FFF2-40B4-BE49-F238E27FC236}">
                <a16:creationId xmlns:a16="http://schemas.microsoft.com/office/drawing/2014/main" id="{2938E518-AD5A-8035-3F78-88C8A87F3B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8455" y="780874"/>
            <a:ext cx="6457975" cy="38190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243399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253CC-BFAC-49E2-8B7C-005D67DBE974}"/>
              </a:ext>
            </a:extLst>
          </p:cNvPr>
          <p:cNvSpPr>
            <a:spLocks noGrp="1"/>
          </p:cNvSpPr>
          <p:nvPr>
            <p:ph type="title"/>
          </p:nvPr>
        </p:nvSpPr>
        <p:spPr/>
        <p:txBody>
          <a:bodyPr/>
          <a:lstStyle/>
          <a:p>
            <a:r>
              <a:rPr lang="en-US" dirty="0">
                <a:solidFill>
                  <a:schemeClr val="accent2">
                    <a:lumMod val="50000"/>
                  </a:schemeClr>
                </a:solidFill>
                <a:latin typeface="Eras Demi ITC" panose="020B0805030504020804" pitchFamily="34" charset="0"/>
              </a:rPr>
              <a:t>Take Books page</a:t>
            </a:r>
          </a:p>
        </p:txBody>
      </p:sp>
      <p:pic>
        <p:nvPicPr>
          <p:cNvPr id="4" name="Picture 3">
            <a:extLst>
              <a:ext uri="{FF2B5EF4-FFF2-40B4-BE49-F238E27FC236}">
                <a16:creationId xmlns:a16="http://schemas.microsoft.com/office/drawing/2014/main" id="{53A4C4D5-C9A1-44E8-96BA-DF2919FC59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45074" y="1424725"/>
            <a:ext cx="8546926" cy="4805299"/>
          </a:xfrm>
          <a:prstGeom prst="rect">
            <a:avLst/>
          </a:prstGeom>
        </p:spPr>
      </p:pic>
      <p:sp>
        <p:nvSpPr>
          <p:cNvPr id="5" name="TextBox 4">
            <a:extLst>
              <a:ext uri="{FF2B5EF4-FFF2-40B4-BE49-F238E27FC236}">
                <a16:creationId xmlns:a16="http://schemas.microsoft.com/office/drawing/2014/main" id="{876C7881-DD1B-4530-BF40-4D8A9EA93F03}"/>
              </a:ext>
            </a:extLst>
          </p:cNvPr>
          <p:cNvSpPr txBox="1"/>
          <p:nvPr/>
        </p:nvSpPr>
        <p:spPr>
          <a:xfrm>
            <a:off x="463463" y="2430049"/>
            <a:ext cx="2505205" cy="3046988"/>
          </a:xfrm>
          <a:prstGeom prst="rect">
            <a:avLst/>
          </a:prstGeom>
          <a:noFill/>
        </p:spPr>
        <p:txBody>
          <a:bodyPr wrap="square" rtlCol="0">
            <a:spAutoFit/>
          </a:bodyPr>
          <a:lstStyle/>
          <a:p>
            <a:r>
              <a:rPr lang="en-US" sz="2400" dirty="0">
                <a:latin typeface="Candara" panose="020E0502030303020204" pitchFamily="34" charset="0"/>
              </a:rPr>
              <a:t>This page shows the all the available books and every books has take button on clicking it will redirect to the borrow page</a:t>
            </a:r>
          </a:p>
        </p:txBody>
      </p:sp>
    </p:spTree>
    <p:extLst>
      <p:ext uri="{BB962C8B-B14F-4D97-AF65-F5344CB8AC3E}">
        <p14:creationId xmlns:p14="http://schemas.microsoft.com/office/powerpoint/2010/main" val="3575101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4B188-5BB1-493A-86C9-31F4E8429578}"/>
              </a:ext>
            </a:extLst>
          </p:cNvPr>
          <p:cNvSpPr>
            <a:spLocks noGrp="1"/>
          </p:cNvSpPr>
          <p:nvPr>
            <p:ph type="title"/>
          </p:nvPr>
        </p:nvSpPr>
        <p:spPr/>
        <p:txBody>
          <a:bodyPr/>
          <a:lstStyle/>
          <a:p>
            <a:r>
              <a:rPr lang="en-US" dirty="0">
                <a:solidFill>
                  <a:schemeClr val="accent2">
                    <a:lumMod val="50000"/>
                  </a:schemeClr>
                </a:solidFill>
                <a:latin typeface="Eras Demi ITC" panose="020B0805030504020804" pitchFamily="34" charset="0"/>
              </a:rPr>
              <a:t>Return Book page</a:t>
            </a:r>
          </a:p>
        </p:txBody>
      </p:sp>
      <p:pic>
        <p:nvPicPr>
          <p:cNvPr id="4" name="Picture 3">
            <a:extLst>
              <a:ext uri="{FF2B5EF4-FFF2-40B4-BE49-F238E27FC236}">
                <a16:creationId xmlns:a16="http://schemas.microsoft.com/office/drawing/2014/main" id="{43390367-412D-4208-AEE2-5E81F42FF9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4630" y="1553228"/>
            <a:ext cx="7144011" cy="4250912"/>
          </a:xfrm>
          <a:prstGeom prst="rect">
            <a:avLst/>
          </a:prstGeom>
        </p:spPr>
      </p:pic>
      <p:sp>
        <p:nvSpPr>
          <p:cNvPr id="5" name="TextBox 4">
            <a:extLst>
              <a:ext uri="{FF2B5EF4-FFF2-40B4-BE49-F238E27FC236}">
                <a16:creationId xmlns:a16="http://schemas.microsoft.com/office/drawing/2014/main" id="{9F4B9D50-A600-4CAC-8284-0360634D7BF4}"/>
              </a:ext>
            </a:extLst>
          </p:cNvPr>
          <p:cNvSpPr txBox="1"/>
          <p:nvPr/>
        </p:nvSpPr>
        <p:spPr>
          <a:xfrm>
            <a:off x="1252603" y="2530258"/>
            <a:ext cx="2642992" cy="3046988"/>
          </a:xfrm>
          <a:prstGeom prst="rect">
            <a:avLst/>
          </a:prstGeom>
          <a:noFill/>
        </p:spPr>
        <p:txBody>
          <a:bodyPr wrap="square" rtlCol="0">
            <a:spAutoFit/>
          </a:bodyPr>
          <a:lstStyle/>
          <a:p>
            <a:r>
              <a:rPr lang="en-US" sz="2400" dirty="0">
                <a:latin typeface="Candara" panose="020E0502030303020204" pitchFamily="34" charset="0"/>
              </a:rPr>
              <a:t>Return books page contains the list of books taken by current user and every book has a return button on clicking he can return the book</a:t>
            </a:r>
          </a:p>
        </p:txBody>
      </p:sp>
    </p:spTree>
    <p:extLst>
      <p:ext uri="{BB962C8B-B14F-4D97-AF65-F5344CB8AC3E}">
        <p14:creationId xmlns:p14="http://schemas.microsoft.com/office/powerpoint/2010/main" val="1293707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0FCAB-425F-4D0D-8DB9-D828BF42C0C1}"/>
              </a:ext>
            </a:extLst>
          </p:cNvPr>
          <p:cNvSpPr>
            <a:spLocks noGrp="1"/>
          </p:cNvSpPr>
          <p:nvPr>
            <p:ph type="title"/>
          </p:nvPr>
        </p:nvSpPr>
        <p:spPr/>
        <p:txBody>
          <a:bodyPr/>
          <a:lstStyle/>
          <a:p>
            <a:r>
              <a:rPr lang="en-US" dirty="0">
                <a:solidFill>
                  <a:schemeClr val="accent2">
                    <a:lumMod val="50000"/>
                  </a:schemeClr>
                </a:solidFill>
                <a:latin typeface="Eras Demi ITC" panose="020B0805030504020804" pitchFamily="34" charset="0"/>
              </a:rPr>
              <a:t>Profile page of User</a:t>
            </a:r>
          </a:p>
        </p:txBody>
      </p:sp>
      <p:pic>
        <p:nvPicPr>
          <p:cNvPr id="4" name="Picture 3">
            <a:extLst>
              <a:ext uri="{FF2B5EF4-FFF2-40B4-BE49-F238E27FC236}">
                <a16:creationId xmlns:a16="http://schemas.microsoft.com/office/drawing/2014/main" id="{05A70E61-49C4-4E82-BD02-AA3C867C80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6855" y="1515649"/>
            <a:ext cx="7627357" cy="4288294"/>
          </a:xfrm>
          <a:prstGeom prst="rect">
            <a:avLst/>
          </a:prstGeom>
        </p:spPr>
      </p:pic>
      <p:sp>
        <p:nvSpPr>
          <p:cNvPr id="5" name="TextBox 4">
            <a:extLst>
              <a:ext uri="{FF2B5EF4-FFF2-40B4-BE49-F238E27FC236}">
                <a16:creationId xmlns:a16="http://schemas.microsoft.com/office/drawing/2014/main" id="{3DDF53E4-2EB8-4340-ACD0-682C282DEE14}"/>
              </a:ext>
            </a:extLst>
          </p:cNvPr>
          <p:cNvSpPr txBox="1"/>
          <p:nvPr/>
        </p:nvSpPr>
        <p:spPr>
          <a:xfrm>
            <a:off x="501041" y="2417523"/>
            <a:ext cx="3582444" cy="2677656"/>
          </a:xfrm>
          <a:prstGeom prst="rect">
            <a:avLst/>
          </a:prstGeom>
          <a:noFill/>
        </p:spPr>
        <p:txBody>
          <a:bodyPr wrap="square" rtlCol="0">
            <a:spAutoFit/>
          </a:bodyPr>
          <a:lstStyle/>
          <a:p>
            <a:r>
              <a:rPr lang="en-US" sz="2400" dirty="0"/>
              <a:t>This page displays the details of The current user who was log in. using username that was taken from the token and all the details are taken from database using username.</a:t>
            </a:r>
          </a:p>
        </p:txBody>
      </p:sp>
    </p:spTree>
    <p:extLst>
      <p:ext uri="{BB962C8B-B14F-4D97-AF65-F5344CB8AC3E}">
        <p14:creationId xmlns:p14="http://schemas.microsoft.com/office/powerpoint/2010/main" val="4044221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DAF287E-96C2-2807-8983-10390E1A19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147758"/>
            <a:ext cx="12286444" cy="5735863"/>
          </a:xfrm>
          <a:prstGeom prst="rect">
            <a:avLst/>
          </a:prstGeom>
        </p:spPr>
      </p:pic>
      <p:sp>
        <p:nvSpPr>
          <p:cNvPr id="13" name="TextBox 12">
            <a:extLst>
              <a:ext uri="{FF2B5EF4-FFF2-40B4-BE49-F238E27FC236}">
                <a16:creationId xmlns:a16="http://schemas.microsoft.com/office/drawing/2014/main" id="{3F69B526-D155-506E-FDA3-63197A4FA8E1}"/>
              </a:ext>
            </a:extLst>
          </p:cNvPr>
          <p:cNvSpPr txBox="1"/>
          <p:nvPr/>
        </p:nvSpPr>
        <p:spPr>
          <a:xfrm>
            <a:off x="206063" y="347730"/>
            <a:ext cx="11642500" cy="707886"/>
          </a:xfrm>
          <a:prstGeom prst="rect">
            <a:avLst/>
          </a:prstGeom>
          <a:noFill/>
        </p:spPr>
        <p:txBody>
          <a:bodyPr wrap="square" rtlCol="0">
            <a:spAutoFit/>
          </a:bodyPr>
          <a:lstStyle/>
          <a:p>
            <a:r>
              <a:rPr lang="en-GB" sz="4000" dirty="0">
                <a:solidFill>
                  <a:schemeClr val="accent2">
                    <a:lumMod val="50000"/>
                  </a:schemeClr>
                </a:solidFill>
                <a:latin typeface="Eras Demi ITC" panose="020B0805030504020804" pitchFamily="34" charset="0"/>
              </a:rPr>
              <a:t>          Admins and Users Table in Database</a:t>
            </a:r>
            <a:endParaRPr lang="en-IN" sz="4000" dirty="0">
              <a:solidFill>
                <a:schemeClr val="accent2">
                  <a:lumMod val="50000"/>
                </a:schemeClr>
              </a:solidFill>
              <a:latin typeface="Eras Demi ITC" panose="020B0805030504020804" pitchFamily="34" charset="0"/>
            </a:endParaRPr>
          </a:p>
        </p:txBody>
      </p:sp>
    </p:spTree>
    <p:extLst>
      <p:ext uri="{BB962C8B-B14F-4D97-AF65-F5344CB8AC3E}">
        <p14:creationId xmlns:p14="http://schemas.microsoft.com/office/powerpoint/2010/main" val="1716421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52470-EF5C-515B-25F6-9AD8BF1BBC4A}"/>
              </a:ext>
            </a:extLst>
          </p:cNvPr>
          <p:cNvSpPr>
            <a:spLocks noGrp="1"/>
          </p:cNvSpPr>
          <p:nvPr>
            <p:ph type="title"/>
          </p:nvPr>
        </p:nvSpPr>
        <p:spPr/>
        <p:txBody>
          <a:bodyPr>
            <a:normAutofit/>
          </a:bodyPr>
          <a:lstStyle/>
          <a:p>
            <a:r>
              <a:rPr lang="en-GB" sz="4000" dirty="0">
                <a:solidFill>
                  <a:schemeClr val="accent2">
                    <a:lumMod val="50000"/>
                  </a:schemeClr>
                </a:solidFill>
                <a:latin typeface="Eras Demi ITC" panose="020B0805030504020804" pitchFamily="34" charset="0"/>
              </a:rPr>
              <a:t>              Books and Borrow Tables</a:t>
            </a:r>
            <a:endParaRPr lang="en-IN" sz="4000" dirty="0">
              <a:solidFill>
                <a:schemeClr val="accent2">
                  <a:lumMod val="50000"/>
                </a:schemeClr>
              </a:solidFill>
              <a:latin typeface="Eras Demi ITC" panose="020B0805030504020804" pitchFamily="34" charset="0"/>
            </a:endParaRPr>
          </a:p>
        </p:txBody>
      </p:sp>
      <p:pic>
        <p:nvPicPr>
          <p:cNvPr id="4" name="Picture 3">
            <a:extLst>
              <a:ext uri="{FF2B5EF4-FFF2-40B4-BE49-F238E27FC236}">
                <a16:creationId xmlns:a16="http://schemas.microsoft.com/office/drawing/2014/main" id="{D63C3DED-701B-2A2F-BFC1-E8AED0E59C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25563"/>
            <a:ext cx="12234930" cy="5167312"/>
          </a:xfrm>
          <a:prstGeom prst="rect">
            <a:avLst/>
          </a:prstGeom>
        </p:spPr>
      </p:pic>
    </p:spTree>
    <p:extLst>
      <p:ext uri="{BB962C8B-B14F-4D97-AF65-F5344CB8AC3E}">
        <p14:creationId xmlns:p14="http://schemas.microsoft.com/office/powerpoint/2010/main" val="35338932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A6C67797-A3BF-6AF0-1E21-5E4933FF1D32}"/>
              </a:ext>
            </a:extLst>
          </p:cNvPr>
          <p:cNvGrpSpPr/>
          <p:nvPr/>
        </p:nvGrpSpPr>
        <p:grpSpPr>
          <a:xfrm>
            <a:off x="1854509" y="2040457"/>
            <a:ext cx="8281164" cy="3214967"/>
            <a:chOff x="1513042" y="2475598"/>
            <a:chExt cx="7353207" cy="2587408"/>
          </a:xfrm>
        </p:grpSpPr>
        <p:sp>
          <p:nvSpPr>
            <p:cNvPr id="2" name="Rectangle 1">
              <a:extLst>
                <a:ext uri="{FF2B5EF4-FFF2-40B4-BE49-F238E27FC236}">
                  <a16:creationId xmlns:a16="http://schemas.microsoft.com/office/drawing/2014/main" id="{B0E7C7FD-ACE1-0F99-53D2-AB6F67634C4D}"/>
                </a:ext>
              </a:extLst>
            </p:cNvPr>
            <p:cNvSpPr/>
            <p:nvPr/>
          </p:nvSpPr>
          <p:spPr>
            <a:xfrm>
              <a:off x="4201462" y="4679860"/>
              <a:ext cx="1991714" cy="383146"/>
            </a:xfrm>
            <a:prstGeom prst="rect">
              <a:avLst/>
            </a:prstGeom>
            <a:solidFill>
              <a:schemeClr val="accent2">
                <a:lumMod val="7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Admin</a:t>
              </a:r>
              <a:endParaRPr lang="en-IN" dirty="0">
                <a:solidFill>
                  <a:schemeClr val="tx1"/>
                </a:solidFill>
              </a:endParaRPr>
            </a:p>
          </p:txBody>
        </p:sp>
        <p:sp>
          <p:nvSpPr>
            <p:cNvPr id="3" name="Oval 2">
              <a:extLst>
                <a:ext uri="{FF2B5EF4-FFF2-40B4-BE49-F238E27FC236}">
                  <a16:creationId xmlns:a16="http://schemas.microsoft.com/office/drawing/2014/main" id="{69D4C297-3A24-2AEE-5E17-67C27F5A1D1D}"/>
                </a:ext>
              </a:extLst>
            </p:cNvPr>
            <p:cNvSpPr/>
            <p:nvPr/>
          </p:nvSpPr>
          <p:spPr>
            <a:xfrm>
              <a:off x="1513042" y="3533074"/>
              <a:ext cx="1698618" cy="528034"/>
            </a:xfrm>
            <a:prstGeom prst="ellipse">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u="sng" dirty="0">
                  <a:solidFill>
                    <a:schemeClr val="tx1"/>
                  </a:solidFill>
                </a:rPr>
                <a:t>id</a:t>
              </a:r>
              <a:endParaRPr lang="en-IN" u="sng" dirty="0">
                <a:solidFill>
                  <a:schemeClr val="tx1"/>
                </a:solidFill>
              </a:endParaRPr>
            </a:p>
          </p:txBody>
        </p:sp>
        <p:sp>
          <p:nvSpPr>
            <p:cNvPr id="4" name="Oval 3">
              <a:extLst>
                <a:ext uri="{FF2B5EF4-FFF2-40B4-BE49-F238E27FC236}">
                  <a16:creationId xmlns:a16="http://schemas.microsoft.com/office/drawing/2014/main" id="{BEF04F9D-336E-C4D1-56EC-21A368A16675}"/>
                </a:ext>
              </a:extLst>
            </p:cNvPr>
            <p:cNvSpPr/>
            <p:nvPr/>
          </p:nvSpPr>
          <p:spPr>
            <a:xfrm>
              <a:off x="7037449" y="2900966"/>
              <a:ext cx="1828800" cy="528034"/>
            </a:xfrm>
            <a:prstGeom prst="ellipse">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password</a:t>
              </a:r>
              <a:endParaRPr lang="en-IN" dirty="0">
                <a:solidFill>
                  <a:schemeClr val="tx1"/>
                </a:solidFill>
              </a:endParaRPr>
            </a:p>
          </p:txBody>
        </p:sp>
        <p:sp>
          <p:nvSpPr>
            <p:cNvPr id="5" name="Oval 4">
              <a:extLst>
                <a:ext uri="{FF2B5EF4-FFF2-40B4-BE49-F238E27FC236}">
                  <a16:creationId xmlns:a16="http://schemas.microsoft.com/office/drawing/2014/main" id="{D90C64BB-99EC-0B87-27F9-C764745FFD92}"/>
                </a:ext>
              </a:extLst>
            </p:cNvPr>
            <p:cNvSpPr/>
            <p:nvPr/>
          </p:nvSpPr>
          <p:spPr>
            <a:xfrm>
              <a:off x="4920424" y="2475598"/>
              <a:ext cx="1828800" cy="528034"/>
            </a:xfrm>
            <a:prstGeom prst="ellipse">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email</a:t>
              </a:r>
              <a:endParaRPr lang="en-IN" dirty="0">
                <a:solidFill>
                  <a:schemeClr val="tx1"/>
                </a:solidFill>
              </a:endParaRPr>
            </a:p>
          </p:txBody>
        </p:sp>
        <p:sp>
          <p:nvSpPr>
            <p:cNvPr id="6" name="Oval 5">
              <a:extLst>
                <a:ext uri="{FF2B5EF4-FFF2-40B4-BE49-F238E27FC236}">
                  <a16:creationId xmlns:a16="http://schemas.microsoft.com/office/drawing/2014/main" id="{ED5B809C-9BAA-B01C-A3E0-5A4D76EB0F1E}"/>
                </a:ext>
              </a:extLst>
            </p:cNvPr>
            <p:cNvSpPr/>
            <p:nvPr/>
          </p:nvSpPr>
          <p:spPr>
            <a:xfrm>
              <a:off x="2828420" y="2548227"/>
              <a:ext cx="1828800" cy="528034"/>
            </a:xfrm>
            <a:prstGeom prst="ellipse">
              <a:avLst/>
            </a:prstGeom>
            <a:solidFill>
              <a:schemeClr val="accent2">
                <a:lumMod val="60000"/>
                <a:lumOff val="4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u="sng" dirty="0">
                  <a:solidFill>
                    <a:schemeClr val="tx1"/>
                  </a:solidFill>
                </a:rPr>
                <a:t>username</a:t>
              </a:r>
              <a:endParaRPr lang="en-IN" u="sng" dirty="0">
                <a:solidFill>
                  <a:schemeClr val="tx1"/>
                </a:solidFill>
              </a:endParaRPr>
            </a:p>
          </p:txBody>
        </p:sp>
        <p:cxnSp>
          <p:nvCxnSpPr>
            <p:cNvPr id="8" name="Straight Connector 7">
              <a:extLst>
                <a:ext uri="{FF2B5EF4-FFF2-40B4-BE49-F238E27FC236}">
                  <a16:creationId xmlns:a16="http://schemas.microsoft.com/office/drawing/2014/main" id="{72FF55DA-953D-1CE4-1854-53697A12B1DB}"/>
                </a:ext>
              </a:extLst>
            </p:cNvPr>
            <p:cNvCxnSpPr>
              <a:cxnSpLocks/>
              <a:stCxn id="2" idx="1"/>
              <a:endCxn id="3" idx="5"/>
            </p:cNvCxnSpPr>
            <p:nvPr/>
          </p:nvCxnSpPr>
          <p:spPr>
            <a:xfrm flipH="1" flipV="1">
              <a:off x="2962903" y="3983779"/>
              <a:ext cx="1238559" cy="8876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38A15DB-4BCC-A7C8-1E48-23478C607B4E}"/>
                </a:ext>
              </a:extLst>
            </p:cNvPr>
            <p:cNvCxnSpPr>
              <a:cxnSpLocks/>
              <a:endCxn id="5" idx="4"/>
            </p:cNvCxnSpPr>
            <p:nvPr/>
          </p:nvCxnSpPr>
          <p:spPr>
            <a:xfrm flipV="1">
              <a:off x="5757538" y="3003632"/>
              <a:ext cx="77286" cy="16762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552D44A-582C-7C7B-6A57-AA36808DF65B}"/>
                </a:ext>
              </a:extLst>
            </p:cNvPr>
            <p:cNvCxnSpPr>
              <a:cxnSpLocks/>
              <a:stCxn id="2" idx="3"/>
              <a:endCxn id="4" idx="3"/>
            </p:cNvCxnSpPr>
            <p:nvPr/>
          </p:nvCxnSpPr>
          <p:spPr>
            <a:xfrm flipV="1">
              <a:off x="6193176" y="3351672"/>
              <a:ext cx="1112094" cy="15197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2157DF0-FF46-27BD-7C1F-FF04AF74887F}"/>
                </a:ext>
              </a:extLst>
            </p:cNvPr>
            <p:cNvCxnSpPr>
              <a:cxnSpLocks/>
              <a:endCxn id="6" idx="4"/>
            </p:cNvCxnSpPr>
            <p:nvPr/>
          </p:nvCxnSpPr>
          <p:spPr>
            <a:xfrm flipH="1" flipV="1">
              <a:off x="3742820" y="3076261"/>
              <a:ext cx="894280" cy="16164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4" name="TextBox 33">
            <a:extLst>
              <a:ext uri="{FF2B5EF4-FFF2-40B4-BE49-F238E27FC236}">
                <a16:creationId xmlns:a16="http://schemas.microsoft.com/office/drawing/2014/main" id="{9231E5B0-3A0A-0163-E72B-E757D632427E}"/>
              </a:ext>
            </a:extLst>
          </p:cNvPr>
          <p:cNvSpPr txBox="1"/>
          <p:nvPr/>
        </p:nvSpPr>
        <p:spPr>
          <a:xfrm>
            <a:off x="553791" y="412124"/>
            <a:ext cx="11410681" cy="707886"/>
          </a:xfrm>
          <a:prstGeom prst="rect">
            <a:avLst/>
          </a:prstGeom>
          <a:noFill/>
        </p:spPr>
        <p:txBody>
          <a:bodyPr wrap="square" rtlCol="0">
            <a:spAutoFit/>
          </a:bodyPr>
          <a:lstStyle/>
          <a:p>
            <a:r>
              <a:rPr lang="en-GB" sz="4000" dirty="0">
                <a:latin typeface="Eras Demi ITC" panose="020B0805030504020804" pitchFamily="34" charset="0"/>
              </a:rPr>
              <a:t>   ER Diagram of Library Management System</a:t>
            </a:r>
            <a:endParaRPr lang="en-IN" sz="4000" dirty="0">
              <a:latin typeface="Eras Demi ITC" panose="020B0805030504020804" pitchFamily="34" charset="0"/>
            </a:endParaRPr>
          </a:p>
        </p:txBody>
      </p:sp>
    </p:spTree>
    <p:extLst>
      <p:ext uri="{BB962C8B-B14F-4D97-AF65-F5344CB8AC3E}">
        <p14:creationId xmlns:p14="http://schemas.microsoft.com/office/powerpoint/2010/main" val="30099050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A3E75C-3ED3-713E-D71F-873A6753120F}"/>
              </a:ext>
            </a:extLst>
          </p:cNvPr>
          <p:cNvSpPr/>
          <p:nvPr/>
        </p:nvSpPr>
        <p:spPr>
          <a:xfrm>
            <a:off x="3088783" y="1859387"/>
            <a:ext cx="2588653" cy="827468"/>
          </a:xfrm>
          <a:prstGeom prst="rect">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Register(User)</a:t>
            </a:r>
            <a:endParaRPr lang="en-IN" dirty="0"/>
          </a:p>
        </p:txBody>
      </p:sp>
      <p:sp>
        <p:nvSpPr>
          <p:cNvPr id="3" name="Rectangle 2">
            <a:extLst>
              <a:ext uri="{FF2B5EF4-FFF2-40B4-BE49-F238E27FC236}">
                <a16:creationId xmlns:a16="http://schemas.microsoft.com/office/drawing/2014/main" id="{4D32F317-AE96-CB33-E8FA-2252F4453CA2}"/>
              </a:ext>
            </a:extLst>
          </p:cNvPr>
          <p:cNvSpPr/>
          <p:nvPr/>
        </p:nvSpPr>
        <p:spPr>
          <a:xfrm>
            <a:off x="8937937" y="4018207"/>
            <a:ext cx="2897747" cy="837127"/>
          </a:xfrm>
          <a:prstGeom prst="rect">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Borrow</a:t>
            </a:r>
            <a:endParaRPr lang="en-IN" dirty="0"/>
          </a:p>
        </p:txBody>
      </p:sp>
      <p:sp>
        <p:nvSpPr>
          <p:cNvPr id="4" name="Rectangle 3">
            <a:extLst>
              <a:ext uri="{FF2B5EF4-FFF2-40B4-BE49-F238E27FC236}">
                <a16:creationId xmlns:a16="http://schemas.microsoft.com/office/drawing/2014/main" id="{D2E37F03-51DF-6337-C8A7-9A937861B685}"/>
              </a:ext>
            </a:extLst>
          </p:cNvPr>
          <p:cNvSpPr/>
          <p:nvPr/>
        </p:nvSpPr>
        <p:spPr>
          <a:xfrm>
            <a:off x="1414530" y="4906850"/>
            <a:ext cx="2588653" cy="827468"/>
          </a:xfrm>
          <a:prstGeom prst="rect">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Book</a:t>
            </a:r>
            <a:endParaRPr lang="en-IN" dirty="0"/>
          </a:p>
        </p:txBody>
      </p:sp>
      <p:sp>
        <p:nvSpPr>
          <p:cNvPr id="5" name="Oval 4">
            <a:extLst>
              <a:ext uri="{FF2B5EF4-FFF2-40B4-BE49-F238E27FC236}">
                <a16:creationId xmlns:a16="http://schemas.microsoft.com/office/drawing/2014/main" id="{32971939-421C-A95A-64A3-B2DC4AA97D27}"/>
              </a:ext>
            </a:extLst>
          </p:cNvPr>
          <p:cNvSpPr/>
          <p:nvPr/>
        </p:nvSpPr>
        <p:spPr>
          <a:xfrm>
            <a:off x="1745089" y="622213"/>
            <a:ext cx="1677471" cy="613929"/>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password</a:t>
            </a:r>
            <a:endParaRPr lang="en-IN" dirty="0"/>
          </a:p>
        </p:txBody>
      </p:sp>
      <p:sp>
        <p:nvSpPr>
          <p:cNvPr id="6" name="Oval 5">
            <a:extLst>
              <a:ext uri="{FF2B5EF4-FFF2-40B4-BE49-F238E27FC236}">
                <a16:creationId xmlns:a16="http://schemas.microsoft.com/office/drawing/2014/main" id="{3219AB49-2933-E90E-2CD2-3FCF4355512F}"/>
              </a:ext>
            </a:extLst>
          </p:cNvPr>
          <p:cNvSpPr/>
          <p:nvPr/>
        </p:nvSpPr>
        <p:spPr>
          <a:xfrm>
            <a:off x="5666701" y="489399"/>
            <a:ext cx="1438143" cy="652528"/>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Image</a:t>
            </a:r>
            <a:endParaRPr lang="en-IN" dirty="0"/>
          </a:p>
        </p:txBody>
      </p:sp>
      <p:sp>
        <p:nvSpPr>
          <p:cNvPr id="7" name="Oval 6">
            <a:extLst>
              <a:ext uri="{FF2B5EF4-FFF2-40B4-BE49-F238E27FC236}">
                <a16:creationId xmlns:a16="http://schemas.microsoft.com/office/drawing/2014/main" id="{E8BDF9B9-0ED7-5F67-8CEC-09891E59E008}"/>
              </a:ext>
            </a:extLst>
          </p:cNvPr>
          <p:cNvSpPr/>
          <p:nvPr/>
        </p:nvSpPr>
        <p:spPr>
          <a:xfrm>
            <a:off x="3726285" y="530450"/>
            <a:ext cx="1438143" cy="598597"/>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Address</a:t>
            </a:r>
            <a:endParaRPr lang="en-IN" dirty="0"/>
          </a:p>
        </p:txBody>
      </p:sp>
      <p:sp>
        <p:nvSpPr>
          <p:cNvPr id="8" name="Oval 7">
            <a:extLst>
              <a:ext uri="{FF2B5EF4-FFF2-40B4-BE49-F238E27FC236}">
                <a16:creationId xmlns:a16="http://schemas.microsoft.com/office/drawing/2014/main" id="{01E67DA8-B00E-2823-532B-180ADE662429}"/>
              </a:ext>
            </a:extLst>
          </p:cNvPr>
          <p:cNvSpPr/>
          <p:nvPr/>
        </p:nvSpPr>
        <p:spPr>
          <a:xfrm>
            <a:off x="27907" y="1103558"/>
            <a:ext cx="1677471" cy="577332"/>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u="sng" dirty="0"/>
              <a:t>username</a:t>
            </a:r>
            <a:endParaRPr lang="en-IN" u="sng" dirty="0"/>
          </a:p>
        </p:txBody>
      </p:sp>
      <p:sp>
        <p:nvSpPr>
          <p:cNvPr id="9" name="Oval 8">
            <a:extLst>
              <a:ext uri="{FF2B5EF4-FFF2-40B4-BE49-F238E27FC236}">
                <a16:creationId xmlns:a16="http://schemas.microsoft.com/office/drawing/2014/main" id="{211130B5-B81A-3C1D-D34D-F2FE000CA951}"/>
              </a:ext>
            </a:extLst>
          </p:cNvPr>
          <p:cNvSpPr/>
          <p:nvPr/>
        </p:nvSpPr>
        <p:spPr>
          <a:xfrm>
            <a:off x="302922" y="1921269"/>
            <a:ext cx="1516218" cy="577332"/>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email</a:t>
            </a:r>
            <a:endParaRPr lang="en-IN" dirty="0"/>
          </a:p>
        </p:txBody>
      </p:sp>
      <p:sp>
        <p:nvSpPr>
          <p:cNvPr id="10" name="Oval 9">
            <a:extLst>
              <a:ext uri="{FF2B5EF4-FFF2-40B4-BE49-F238E27FC236}">
                <a16:creationId xmlns:a16="http://schemas.microsoft.com/office/drawing/2014/main" id="{F6CFF554-EBB4-3120-E1AD-D12CCC7B9E0D}"/>
              </a:ext>
            </a:extLst>
          </p:cNvPr>
          <p:cNvSpPr/>
          <p:nvPr/>
        </p:nvSpPr>
        <p:spPr>
          <a:xfrm>
            <a:off x="9449873" y="5686023"/>
            <a:ext cx="1690352" cy="791742"/>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Bookname</a:t>
            </a:r>
            <a:endParaRPr lang="en-IN" dirty="0"/>
          </a:p>
        </p:txBody>
      </p:sp>
      <p:sp>
        <p:nvSpPr>
          <p:cNvPr id="11" name="Oval 10">
            <a:extLst>
              <a:ext uri="{FF2B5EF4-FFF2-40B4-BE49-F238E27FC236}">
                <a16:creationId xmlns:a16="http://schemas.microsoft.com/office/drawing/2014/main" id="{3D3F096A-CE9F-A589-0E2A-97B003645F76}"/>
              </a:ext>
            </a:extLst>
          </p:cNvPr>
          <p:cNvSpPr/>
          <p:nvPr/>
        </p:nvSpPr>
        <p:spPr>
          <a:xfrm>
            <a:off x="6840077" y="4753949"/>
            <a:ext cx="1517561" cy="592392"/>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u="sng" dirty="0"/>
              <a:t>id</a:t>
            </a:r>
            <a:endParaRPr lang="en-IN" u="sng" dirty="0"/>
          </a:p>
        </p:txBody>
      </p:sp>
      <p:sp>
        <p:nvSpPr>
          <p:cNvPr id="12" name="Oval 11">
            <a:extLst>
              <a:ext uri="{FF2B5EF4-FFF2-40B4-BE49-F238E27FC236}">
                <a16:creationId xmlns:a16="http://schemas.microsoft.com/office/drawing/2014/main" id="{E6A30EF2-891D-86C5-E0F7-52F87992964F}"/>
              </a:ext>
            </a:extLst>
          </p:cNvPr>
          <p:cNvSpPr/>
          <p:nvPr/>
        </p:nvSpPr>
        <p:spPr>
          <a:xfrm>
            <a:off x="9517487" y="2783984"/>
            <a:ext cx="1442434" cy="532631"/>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email</a:t>
            </a:r>
            <a:endParaRPr lang="en-IN" dirty="0"/>
          </a:p>
        </p:txBody>
      </p:sp>
      <p:sp>
        <p:nvSpPr>
          <p:cNvPr id="13" name="Oval 12">
            <a:extLst>
              <a:ext uri="{FF2B5EF4-FFF2-40B4-BE49-F238E27FC236}">
                <a16:creationId xmlns:a16="http://schemas.microsoft.com/office/drawing/2014/main" id="{1F754CA9-322A-29F3-9A1A-54BF320E7A71}"/>
              </a:ext>
            </a:extLst>
          </p:cNvPr>
          <p:cNvSpPr/>
          <p:nvPr/>
        </p:nvSpPr>
        <p:spPr>
          <a:xfrm>
            <a:off x="7829927" y="2839793"/>
            <a:ext cx="1619946" cy="645783"/>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username</a:t>
            </a:r>
            <a:endParaRPr lang="en-IN" dirty="0"/>
          </a:p>
        </p:txBody>
      </p:sp>
      <p:sp>
        <p:nvSpPr>
          <p:cNvPr id="14" name="Oval 13">
            <a:extLst>
              <a:ext uri="{FF2B5EF4-FFF2-40B4-BE49-F238E27FC236}">
                <a16:creationId xmlns:a16="http://schemas.microsoft.com/office/drawing/2014/main" id="{7D557C7F-9A15-E368-ECB5-492F32BB4631}"/>
              </a:ext>
            </a:extLst>
          </p:cNvPr>
          <p:cNvSpPr/>
          <p:nvPr/>
        </p:nvSpPr>
        <p:spPr>
          <a:xfrm>
            <a:off x="4003183" y="3672628"/>
            <a:ext cx="1427408" cy="652258"/>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Author</a:t>
            </a:r>
            <a:endParaRPr lang="en-IN" dirty="0"/>
          </a:p>
        </p:txBody>
      </p:sp>
      <p:sp>
        <p:nvSpPr>
          <p:cNvPr id="15" name="Oval 14">
            <a:extLst>
              <a:ext uri="{FF2B5EF4-FFF2-40B4-BE49-F238E27FC236}">
                <a16:creationId xmlns:a16="http://schemas.microsoft.com/office/drawing/2014/main" id="{AE7BEB31-98A3-5499-4F28-8E733E83E27A}"/>
              </a:ext>
            </a:extLst>
          </p:cNvPr>
          <p:cNvSpPr/>
          <p:nvPr/>
        </p:nvSpPr>
        <p:spPr>
          <a:xfrm>
            <a:off x="1813775" y="3672628"/>
            <a:ext cx="1669959" cy="678016"/>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Bookname</a:t>
            </a:r>
            <a:endParaRPr lang="en-IN" dirty="0"/>
          </a:p>
        </p:txBody>
      </p:sp>
      <p:sp>
        <p:nvSpPr>
          <p:cNvPr id="16" name="Oval 15">
            <a:extLst>
              <a:ext uri="{FF2B5EF4-FFF2-40B4-BE49-F238E27FC236}">
                <a16:creationId xmlns:a16="http://schemas.microsoft.com/office/drawing/2014/main" id="{BFBAD9A9-CA3F-C536-8A1D-2D6270FC8307}"/>
              </a:ext>
            </a:extLst>
          </p:cNvPr>
          <p:cNvSpPr/>
          <p:nvPr/>
        </p:nvSpPr>
        <p:spPr>
          <a:xfrm>
            <a:off x="218939" y="3672628"/>
            <a:ext cx="1486440" cy="652258"/>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u="sng" dirty="0"/>
              <a:t>id</a:t>
            </a:r>
            <a:endParaRPr lang="en-IN" u="sng" dirty="0"/>
          </a:p>
        </p:txBody>
      </p:sp>
      <p:sp>
        <p:nvSpPr>
          <p:cNvPr id="17" name="Oval 16">
            <a:extLst>
              <a:ext uri="{FF2B5EF4-FFF2-40B4-BE49-F238E27FC236}">
                <a16:creationId xmlns:a16="http://schemas.microsoft.com/office/drawing/2014/main" id="{EBDD52EA-549C-EF2F-5982-8E51209A1915}"/>
              </a:ext>
            </a:extLst>
          </p:cNvPr>
          <p:cNvSpPr/>
          <p:nvPr/>
        </p:nvSpPr>
        <p:spPr>
          <a:xfrm>
            <a:off x="108395" y="5995116"/>
            <a:ext cx="1486440" cy="754413"/>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count</a:t>
            </a:r>
            <a:endParaRPr lang="en-IN" dirty="0"/>
          </a:p>
        </p:txBody>
      </p:sp>
      <p:cxnSp>
        <p:nvCxnSpPr>
          <p:cNvPr id="19" name="Straight Connector 18">
            <a:extLst>
              <a:ext uri="{FF2B5EF4-FFF2-40B4-BE49-F238E27FC236}">
                <a16:creationId xmlns:a16="http://schemas.microsoft.com/office/drawing/2014/main" id="{360C13E2-7DF6-681F-686C-CB02FD7AD2BB}"/>
              </a:ext>
            </a:extLst>
          </p:cNvPr>
          <p:cNvCxnSpPr>
            <a:cxnSpLocks/>
            <a:stCxn id="5" idx="5"/>
          </p:cNvCxnSpPr>
          <p:nvPr/>
        </p:nvCxnSpPr>
        <p:spPr>
          <a:xfrm>
            <a:off x="3176900" y="1146234"/>
            <a:ext cx="587004" cy="700273"/>
          </a:xfrm>
          <a:prstGeom prst="line">
            <a:avLst/>
          </a:prstGeom>
        </p:spPr>
        <p:style>
          <a:lnRef idx="3">
            <a:schemeClr val="dk1"/>
          </a:lnRef>
          <a:fillRef idx="0">
            <a:schemeClr val="dk1"/>
          </a:fillRef>
          <a:effectRef idx="2">
            <a:schemeClr val="dk1"/>
          </a:effectRef>
          <a:fontRef idx="minor">
            <a:schemeClr val="tx1"/>
          </a:fontRef>
        </p:style>
      </p:cxnSp>
      <p:cxnSp>
        <p:nvCxnSpPr>
          <p:cNvPr id="21" name="Straight Connector 20">
            <a:extLst>
              <a:ext uri="{FF2B5EF4-FFF2-40B4-BE49-F238E27FC236}">
                <a16:creationId xmlns:a16="http://schemas.microsoft.com/office/drawing/2014/main" id="{05D8A39A-9CD7-77F5-7EC2-C5D146670146}"/>
              </a:ext>
            </a:extLst>
          </p:cNvPr>
          <p:cNvCxnSpPr>
            <a:cxnSpLocks/>
            <a:stCxn id="7" idx="4"/>
          </p:cNvCxnSpPr>
          <p:nvPr/>
        </p:nvCxnSpPr>
        <p:spPr>
          <a:xfrm>
            <a:off x="4445357" y="1129047"/>
            <a:ext cx="409014" cy="730340"/>
          </a:xfrm>
          <a:prstGeom prst="line">
            <a:avLst/>
          </a:prstGeom>
          <a:ln>
            <a:solidFill>
              <a:schemeClr val="tx1"/>
            </a:solidFill>
          </a:ln>
        </p:spPr>
        <p:style>
          <a:lnRef idx="3">
            <a:schemeClr val="dk1"/>
          </a:lnRef>
          <a:fillRef idx="0">
            <a:schemeClr val="dk1"/>
          </a:fillRef>
          <a:effectRef idx="2">
            <a:schemeClr val="dk1"/>
          </a:effectRef>
          <a:fontRef idx="minor">
            <a:schemeClr val="tx1"/>
          </a:fontRef>
        </p:style>
      </p:cxnSp>
      <p:cxnSp>
        <p:nvCxnSpPr>
          <p:cNvPr id="22" name="Straight Connector 21">
            <a:extLst>
              <a:ext uri="{FF2B5EF4-FFF2-40B4-BE49-F238E27FC236}">
                <a16:creationId xmlns:a16="http://schemas.microsoft.com/office/drawing/2014/main" id="{485C7992-A980-1053-72F4-B84F9F48589C}"/>
              </a:ext>
            </a:extLst>
          </p:cNvPr>
          <p:cNvCxnSpPr>
            <a:cxnSpLocks/>
          </p:cNvCxnSpPr>
          <p:nvPr/>
        </p:nvCxnSpPr>
        <p:spPr>
          <a:xfrm>
            <a:off x="1672175" y="1498164"/>
            <a:ext cx="1416608" cy="498634"/>
          </a:xfrm>
          <a:prstGeom prst="line">
            <a:avLst/>
          </a:prstGeom>
        </p:spPr>
        <p:style>
          <a:lnRef idx="3">
            <a:schemeClr val="dk1"/>
          </a:lnRef>
          <a:fillRef idx="0">
            <a:schemeClr val="dk1"/>
          </a:fillRef>
          <a:effectRef idx="2">
            <a:schemeClr val="dk1"/>
          </a:effectRef>
          <a:fontRef idx="minor">
            <a:schemeClr val="tx1"/>
          </a:fontRef>
        </p:style>
      </p:cxnSp>
      <p:cxnSp>
        <p:nvCxnSpPr>
          <p:cNvPr id="24" name="Straight Connector 23">
            <a:extLst>
              <a:ext uri="{FF2B5EF4-FFF2-40B4-BE49-F238E27FC236}">
                <a16:creationId xmlns:a16="http://schemas.microsoft.com/office/drawing/2014/main" id="{3EE9B50E-BB68-0CB8-145E-54BC507F9F34}"/>
              </a:ext>
            </a:extLst>
          </p:cNvPr>
          <p:cNvCxnSpPr>
            <a:cxnSpLocks/>
            <a:stCxn id="9" idx="6"/>
          </p:cNvCxnSpPr>
          <p:nvPr/>
        </p:nvCxnSpPr>
        <p:spPr>
          <a:xfrm>
            <a:off x="1819140" y="2209935"/>
            <a:ext cx="1269643" cy="217732"/>
          </a:xfrm>
          <a:prstGeom prst="line">
            <a:avLst/>
          </a:prstGeom>
        </p:spPr>
        <p:style>
          <a:lnRef idx="3">
            <a:schemeClr val="dk1"/>
          </a:lnRef>
          <a:fillRef idx="0">
            <a:schemeClr val="dk1"/>
          </a:fillRef>
          <a:effectRef idx="2">
            <a:schemeClr val="dk1"/>
          </a:effectRef>
          <a:fontRef idx="minor">
            <a:schemeClr val="tx1"/>
          </a:fontRef>
        </p:style>
      </p:cxnSp>
      <p:cxnSp>
        <p:nvCxnSpPr>
          <p:cNvPr id="26" name="Straight Connector 25">
            <a:extLst>
              <a:ext uri="{FF2B5EF4-FFF2-40B4-BE49-F238E27FC236}">
                <a16:creationId xmlns:a16="http://schemas.microsoft.com/office/drawing/2014/main" id="{594CFB2C-3CC2-A430-C8EB-38F88BD1D858}"/>
              </a:ext>
            </a:extLst>
          </p:cNvPr>
          <p:cNvCxnSpPr>
            <a:cxnSpLocks/>
          </p:cNvCxnSpPr>
          <p:nvPr/>
        </p:nvCxnSpPr>
        <p:spPr>
          <a:xfrm>
            <a:off x="991675" y="4329518"/>
            <a:ext cx="822100" cy="577332"/>
          </a:xfrm>
          <a:prstGeom prst="line">
            <a:avLst/>
          </a:prstGeom>
        </p:spPr>
        <p:style>
          <a:lnRef idx="3">
            <a:schemeClr val="dk1"/>
          </a:lnRef>
          <a:fillRef idx="0">
            <a:schemeClr val="dk1"/>
          </a:fillRef>
          <a:effectRef idx="2">
            <a:schemeClr val="dk1"/>
          </a:effectRef>
          <a:fontRef idx="minor">
            <a:schemeClr val="tx1"/>
          </a:fontRef>
        </p:style>
      </p:cxnSp>
      <p:cxnSp>
        <p:nvCxnSpPr>
          <p:cNvPr id="28" name="Straight Connector 27">
            <a:extLst>
              <a:ext uri="{FF2B5EF4-FFF2-40B4-BE49-F238E27FC236}">
                <a16:creationId xmlns:a16="http://schemas.microsoft.com/office/drawing/2014/main" id="{C27CC82B-3339-5799-6003-A0373A43F5F0}"/>
              </a:ext>
            </a:extLst>
          </p:cNvPr>
          <p:cNvCxnSpPr>
            <a:cxnSpLocks/>
            <a:stCxn id="15" idx="4"/>
          </p:cNvCxnSpPr>
          <p:nvPr/>
        </p:nvCxnSpPr>
        <p:spPr>
          <a:xfrm>
            <a:off x="2648755" y="4350644"/>
            <a:ext cx="121275" cy="577331"/>
          </a:xfrm>
          <a:prstGeom prst="line">
            <a:avLst/>
          </a:prstGeom>
        </p:spPr>
        <p:style>
          <a:lnRef idx="3">
            <a:schemeClr val="dk1"/>
          </a:lnRef>
          <a:fillRef idx="0">
            <a:schemeClr val="dk1"/>
          </a:fillRef>
          <a:effectRef idx="2">
            <a:schemeClr val="dk1"/>
          </a:effectRef>
          <a:fontRef idx="minor">
            <a:schemeClr val="tx1"/>
          </a:fontRef>
        </p:style>
      </p:cxnSp>
      <p:cxnSp>
        <p:nvCxnSpPr>
          <p:cNvPr id="30" name="Straight Connector 29">
            <a:extLst>
              <a:ext uri="{FF2B5EF4-FFF2-40B4-BE49-F238E27FC236}">
                <a16:creationId xmlns:a16="http://schemas.microsoft.com/office/drawing/2014/main" id="{8307CC86-FD0A-7111-51F1-7F756B77D3B1}"/>
              </a:ext>
            </a:extLst>
          </p:cNvPr>
          <p:cNvCxnSpPr>
            <a:cxnSpLocks/>
          </p:cNvCxnSpPr>
          <p:nvPr/>
        </p:nvCxnSpPr>
        <p:spPr>
          <a:xfrm flipH="1">
            <a:off x="3726285" y="4329518"/>
            <a:ext cx="819957" cy="577332"/>
          </a:xfrm>
          <a:prstGeom prst="line">
            <a:avLst/>
          </a:prstGeom>
        </p:spPr>
        <p:style>
          <a:lnRef idx="3">
            <a:schemeClr val="dk1"/>
          </a:lnRef>
          <a:fillRef idx="0">
            <a:schemeClr val="dk1"/>
          </a:fillRef>
          <a:effectRef idx="2">
            <a:schemeClr val="dk1"/>
          </a:effectRef>
          <a:fontRef idx="minor">
            <a:schemeClr val="tx1"/>
          </a:fontRef>
        </p:style>
      </p:cxnSp>
      <p:cxnSp>
        <p:nvCxnSpPr>
          <p:cNvPr id="33" name="Straight Connector 32">
            <a:extLst>
              <a:ext uri="{FF2B5EF4-FFF2-40B4-BE49-F238E27FC236}">
                <a16:creationId xmlns:a16="http://schemas.microsoft.com/office/drawing/2014/main" id="{04B402E8-73F2-51CF-C5D8-3D852D881C1E}"/>
              </a:ext>
            </a:extLst>
          </p:cNvPr>
          <p:cNvCxnSpPr>
            <a:cxnSpLocks/>
          </p:cNvCxnSpPr>
          <p:nvPr/>
        </p:nvCxnSpPr>
        <p:spPr>
          <a:xfrm flipV="1">
            <a:off x="1073241" y="5734318"/>
            <a:ext cx="632138" cy="309093"/>
          </a:xfrm>
          <a:prstGeom prst="line">
            <a:avLst/>
          </a:prstGeom>
        </p:spPr>
        <p:style>
          <a:lnRef idx="3">
            <a:schemeClr val="dk1"/>
          </a:lnRef>
          <a:fillRef idx="0">
            <a:schemeClr val="dk1"/>
          </a:fillRef>
          <a:effectRef idx="2">
            <a:schemeClr val="dk1"/>
          </a:effectRef>
          <a:fontRef idx="minor">
            <a:schemeClr val="tx1"/>
          </a:fontRef>
        </p:style>
      </p:cxnSp>
      <p:cxnSp>
        <p:nvCxnSpPr>
          <p:cNvPr id="37" name="Straight Connector 36">
            <a:extLst>
              <a:ext uri="{FF2B5EF4-FFF2-40B4-BE49-F238E27FC236}">
                <a16:creationId xmlns:a16="http://schemas.microsoft.com/office/drawing/2014/main" id="{88461E1A-0F20-5035-1F70-00705F9C37D3}"/>
              </a:ext>
            </a:extLst>
          </p:cNvPr>
          <p:cNvCxnSpPr>
            <a:cxnSpLocks/>
            <a:endCxn id="2" idx="3"/>
          </p:cNvCxnSpPr>
          <p:nvPr/>
        </p:nvCxnSpPr>
        <p:spPr>
          <a:xfrm flipH="1">
            <a:off x="5677436" y="1129047"/>
            <a:ext cx="624624" cy="1144074"/>
          </a:xfrm>
          <a:prstGeom prst="line">
            <a:avLst/>
          </a:prstGeom>
          <a:ln>
            <a:solidFill>
              <a:schemeClr val="tx1"/>
            </a:solidFill>
          </a:ln>
        </p:spPr>
        <p:style>
          <a:lnRef idx="3">
            <a:schemeClr val="dk1"/>
          </a:lnRef>
          <a:fillRef idx="0">
            <a:schemeClr val="dk1"/>
          </a:fillRef>
          <a:effectRef idx="2">
            <a:schemeClr val="dk1"/>
          </a:effectRef>
          <a:fontRef idx="minor">
            <a:schemeClr val="tx1"/>
          </a:fontRef>
        </p:style>
      </p:cxnSp>
      <p:cxnSp>
        <p:nvCxnSpPr>
          <p:cNvPr id="46" name="Straight Connector 45">
            <a:extLst>
              <a:ext uri="{FF2B5EF4-FFF2-40B4-BE49-F238E27FC236}">
                <a16:creationId xmlns:a16="http://schemas.microsoft.com/office/drawing/2014/main" id="{8BAF4A52-E0EE-22B3-CA18-13DA539A705A}"/>
              </a:ext>
            </a:extLst>
          </p:cNvPr>
          <p:cNvCxnSpPr>
            <a:cxnSpLocks/>
            <a:stCxn id="11" idx="6"/>
          </p:cNvCxnSpPr>
          <p:nvPr/>
        </p:nvCxnSpPr>
        <p:spPr>
          <a:xfrm flipV="1">
            <a:off x="8357638" y="4855334"/>
            <a:ext cx="642562" cy="194811"/>
          </a:xfrm>
          <a:prstGeom prst="line">
            <a:avLst/>
          </a:prstGeom>
        </p:spPr>
        <p:style>
          <a:lnRef idx="3">
            <a:schemeClr val="dk1"/>
          </a:lnRef>
          <a:fillRef idx="0">
            <a:schemeClr val="dk1"/>
          </a:fillRef>
          <a:effectRef idx="2">
            <a:schemeClr val="dk1"/>
          </a:effectRef>
          <a:fontRef idx="minor">
            <a:schemeClr val="tx1"/>
          </a:fontRef>
        </p:style>
      </p:cxnSp>
      <p:cxnSp>
        <p:nvCxnSpPr>
          <p:cNvPr id="49" name="Straight Connector 48">
            <a:extLst>
              <a:ext uri="{FF2B5EF4-FFF2-40B4-BE49-F238E27FC236}">
                <a16:creationId xmlns:a16="http://schemas.microsoft.com/office/drawing/2014/main" id="{D1913C97-2107-083F-2E34-DA887BA6654F}"/>
              </a:ext>
            </a:extLst>
          </p:cNvPr>
          <p:cNvCxnSpPr>
            <a:cxnSpLocks/>
            <a:stCxn id="13" idx="4"/>
          </p:cNvCxnSpPr>
          <p:nvPr/>
        </p:nvCxnSpPr>
        <p:spPr>
          <a:xfrm>
            <a:off x="8639900" y="3485576"/>
            <a:ext cx="809973" cy="530216"/>
          </a:xfrm>
          <a:prstGeom prst="line">
            <a:avLst/>
          </a:prstGeom>
        </p:spPr>
        <p:style>
          <a:lnRef idx="3">
            <a:schemeClr val="dk1"/>
          </a:lnRef>
          <a:fillRef idx="0">
            <a:schemeClr val="dk1"/>
          </a:fillRef>
          <a:effectRef idx="2">
            <a:schemeClr val="dk1"/>
          </a:effectRef>
          <a:fontRef idx="minor">
            <a:schemeClr val="tx1"/>
          </a:fontRef>
        </p:style>
      </p:cxnSp>
      <p:cxnSp>
        <p:nvCxnSpPr>
          <p:cNvPr id="52" name="Straight Connector 51">
            <a:extLst>
              <a:ext uri="{FF2B5EF4-FFF2-40B4-BE49-F238E27FC236}">
                <a16:creationId xmlns:a16="http://schemas.microsoft.com/office/drawing/2014/main" id="{8C7AFAC2-23CA-6091-039C-5E50B14E765E}"/>
              </a:ext>
            </a:extLst>
          </p:cNvPr>
          <p:cNvCxnSpPr>
            <a:cxnSpLocks/>
          </p:cNvCxnSpPr>
          <p:nvPr/>
        </p:nvCxnSpPr>
        <p:spPr>
          <a:xfrm>
            <a:off x="10272619" y="3316615"/>
            <a:ext cx="378209" cy="724935"/>
          </a:xfrm>
          <a:prstGeom prst="line">
            <a:avLst/>
          </a:prstGeom>
        </p:spPr>
        <p:style>
          <a:lnRef idx="3">
            <a:schemeClr val="dk1"/>
          </a:lnRef>
          <a:fillRef idx="0">
            <a:schemeClr val="dk1"/>
          </a:fillRef>
          <a:effectRef idx="2">
            <a:schemeClr val="dk1"/>
          </a:effectRef>
          <a:fontRef idx="minor">
            <a:schemeClr val="tx1"/>
          </a:fontRef>
        </p:style>
      </p:cxnSp>
      <p:cxnSp>
        <p:nvCxnSpPr>
          <p:cNvPr id="57" name="Straight Connector 56">
            <a:extLst>
              <a:ext uri="{FF2B5EF4-FFF2-40B4-BE49-F238E27FC236}">
                <a16:creationId xmlns:a16="http://schemas.microsoft.com/office/drawing/2014/main" id="{886A7DA6-EF90-11B9-8602-DFB6B26E5F74}"/>
              </a:ext>
            </a:extLst>
          </p:cNvPr>
          <p:cNvCxnSpPr>
            <a:cxnSpLocks/>
          </p:cNvCxnSpPr>
          <p:nvPr/>
        </p:nvCxnSpPr>
        <p:spPr>
          <a:xfrm>
            <a:off x="9800823" y="4855334"/>
            <a:ext cx="257577" cy="830689"/>
          </a:xfrm>
          <a:prstGeom prst="line">
            <a:avLst/>
          </a:prstGeom>
        </p:spPr>
        <p:style>
          <a:lnRef idx="3">
            <a:schemeClr val="dk1"/>
          </a:lnRef>
          <a:fillRef idx="0">
            <a:schemeClr val="dk1"/>
          </a:fillRef>
          <a:effectRef idx="2">
            <a:schemeClr val="dk1"/>
          </a:effectRef>
          <a:fontRef idx="minor">
            <a:schemeClr val="tx1"/>
          </a:fontRef>
        </p:style>
      </p:cxnSp>
      <p:cxnSp>
        <p:nvCxnSpPr>
          <p:cNvPr id="69" name="Connector: Elbow 68">
            <a:extLst>
              <a:ext uri="{FF2B5EF4-FFF2-40B4-BE49-F238E27FC236}">
                <a16:creationId xmlns:a16="http://schemas.microsoft.com/office/drawing/2014/main" id="{FC3B1BBD-FA61-F66B-505D-B79BB0C01AF4}"/>
              </a:ext>
            </a:extLst>
          </p:cNvPr>
          <p:cNvCxnSpPr>
            <a:cxnSpLocks/>
          </p:cNvCxnSpPr>
          <p:nvPr/>
        </p:nvCxnSpPr>
        <p:spPr>
          <a:xfrm rot="10800000">
            <a:off x="5667348" y="2527092"/>
            <a:ext cx="2345458" cy="428857"/>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Connector: Elbow 75">
            <a:extLst>
              <a:ext uri="{FF2B5EF4-FFF2-40B4-BE49-F238E27FC236}">
                <a16:creationId xmlns:a16="http://schemas.microsoft.com/office/drawing/2014/main" id="{3654B6E0-0A26-2374-CA20-9DC59DCBE3A5}"/>
              </a:ext>
            </a:extLst>
          </p:cNvPr>
          <p:cNvCxnSpPr>
            <a:cxnSpLocks/>
            <a:endCxn id="12" idx="0"/>
          </p:cNvCxnSpPr>
          <p:nvPr/>
        </p:nvCxnSpPr>
        <p:spPr>
          <a:xfrm>
            <a:off x="5677436" y="2354908"/>
            <a:ext cx="4561268" cy="42907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Connector: Elbow 80">
            <a:extLst>
              <a:ext uri="{FF2B5EF4-FFF2-40B4-BE49-F238E27FC236}">
                <a16:creationId xmlns:a16="http://schemas.microsoft.com/office/drawing/2014/main" id="{462E95EC-5424-7743-6B15-00EB77469FD0}"/>
              </a:ext>
            </a:extLst>
          </p:cNvPr>
          <p:cNvCxnSpPr>
            <a:cxnSpLocks/>
          </p:cNvCxnSpPr>
          <p:nvPr/>
        </p:nvCxnSpPr>
        <p:spPr>
          <a:xfrm rot="10800000">
            <a:off x="4003183" y="5556926"/>
            <a:ext cx="5446690" cy="438190"/>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4" name="Diamond 113">
            <a:extLst>
              <a:ext uri="{FF2B5EF4-FFF2-40B4-BE49-F238E27FC236}">
                <a16:creationId xmlns:a16="http://schemas.microsoft.com/office/drawing/2014/main" id="{444F75EF-32BC-0D05-8FD3-DD5D3876431D}"/>
              </a:ext>
            </a:extLst>
          </p:cNvPr>
          <p:cNvSpPr/>
          <p:nvPr/>
        </p:nvSpPr>
        <p:spPr>
          <a:xfrm>
            <a:off x="6131577" y="3429000"/>
            <a:ext cx="1517560" cy="1114364"/>
          </a:xfrm>
          <a:prstGeom prst="diamond">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Take books</a:t>
            </a:r>
            <a:endParaRPr lang="en-IN" dirty="0"/>
          </a:p>
        </p:txBody>
      </p:sp>
      <p:cxnSp>
        <p:nvCxnSpPr>
          <p:cNvPr id="116" name="Straight Connector 115">
            <a:extLst>
              <a:ext uri="{FF2B5EF4-FFF2-40B4-BE49-F238E27FC236}">
                <a16:creationId xmlns:a16="http://schemas.microsoft.com/office/drawing/2014/main" id="{BDC0C8CA-DC31-4224-7495-7E23594AD9B5}"/>
              </a:ext>
            </a:extLst>
          </p:cNvPr>
          <p:cNvCxnSpPr>
            <a:stCxn id="114" idx="3"/>
          </p:cNvCxnSpPr>
          <p:nvPr/>
        </p:nvCxnSpPr>
        <p:spPr>
          <a:xfrm>
            <a:off x="7649137" y="3986182"/>
            <a:ext cx="1351063" cy="33652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9D378AFA-071F-6005-201C-F27A1406EC0D}"/>
              </a:ext>
            </a:extLst>
          </p:cNvPr>
          <p:cNvCxnSpPr>
            <a:cxnSpLocks/>
          </p:cNvCxnSpPr>
          <p:nvPr/>
        </p:nvCxnSpPr>
        <p:spPr>
          <a:xfrm>
            <a:off x="5043149" y="2699735"/>
            <a:ext cx="1486440" cy="104316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A0BFEC88-B335-D3DE-BAC9-8102FDF1C993}"/>
              </a:ext>
            </a:extLst>
          </p:cNvPr>
          <p:cNvCxnSpPr>
            <a:cxnSpLocks/>
          </p:cNvCxnSpPr>
          <p:nvPr/>
        </p:nvCxnSpPr>
        <p:spPr>
          <a:xfrm flipH="1">
            <a:off x="4003183" y="4226697"/>
            <a:ext cx="2427615" cy="9248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536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D7A50B-E8FC-4F12-364F-96719A56FAC8}"/>
              </a:ext>
            </a:extLst>
          </p:cNvPr>
          <p:cNvSpPr txBox="1"/>
          <p:nvPr/>
        </p:nvSpPr>
        <p:spPr>
          <a:xfrm>
            <a:off x="476517" y="463641"/>
            <a:ext cx="11318383" cy="7232749"/>
          </a:xfrm>
          <a:prstGeom prst="rect">
            <a:avLst/>
          </a:prstGeom>
          <a:noFill/>
        </p:spPr>
        <p:txBody>
          <a:bodyPr wrap="square" rtlCol="0">
            <a:spAutoFit/>
          </a:bodyPr>
          <a:lstStyle/>
          <a:p>
            <a:r>
              <a:rPr lang="en-GB" sz="4000" dirty="0">
                <a:latin typeface="Candara" panose="020E0502030303020204" pitchFamily="34" charset="0"/>
              </a:rPr>
              <a:t>                             </a:t>
            </a:r>
            <a:r>
              <a:rPr lang="en-GB" sz="4000" dirty="0">
                <a:latin typeface="Eras Demi ITC" panose="020B0805030504020804" pitchFamily="34" charset="0"/>
              </a:rPr>
              <a:t>   Future Scope</a:t>
            </a:r>
            <a:r>
              <a:rPr lang="en-GB" sz="4000" dirty="0">
                <a:latin typeface="Candara" panose="020E0502030303020204" pitchFamily="34" charset="0"/>
              </a:rPr>
              <a:t> </a:t>
            </a:r>
          </a:p>
          <a:p>
            <a:endParaRPr lang="en-GB" sz="2400" b="1" dirty="0">
              <a:latin typeface="Candara" panose="020E0502030303020204" pitchFamily="34" charset="0"/>
            </a:endParaRPr>
          </a:p>
          <a:p>
            <a:r>
              <a:rPr lang="en-GB" sz="2400" dirty="0">
                <a:latin typeface="Candara" panose="020E0502030303020204" pitchFamily="34" charset="0"/>
                <a:cs typeface="Arial" panose="020B0604020202020204" pitchFamily="34" charset="0"/>
              </a:rPr>
              <a:t>In the future, many more features and facilities can be added to the application. As we know with the increase in number of students, books, complexity of other workloads, there can be a need of shifting the library data from the local database to the cloud. </a:t>
            </a:r>
          </a:p>
          <a:p>
            <a:endParaRPr lang="en-GB" sz="2400" dirty="0">
              <a:latin typeface="Candara" panose="020E0502030303020204" pitchFamily="34" charset="0"/>
              <a:cs typeface="Arial" panose="020B0604020202020204" pitchFamily="34" charset="0"/>
            </a:endParaRPr>
          </a:p>
          <a:p>
            <a:r>
              <a:rPr lang="en-GB" sz="2400" dirty="0">
                <a:latin typeface="Candara" panose="020E0502030303020204" pitchFamily="34" charset="0"/>
                <a:cs typeface="Arial" panose="020B0604020202020204" pitchFamily="34" charset="0"/>
              </a:rPr>
              <a:t>So, this software application can be transferred to a cloud database by doing necessary changes to it. With the help of cloud technology, we will get data backup facility, remotely updating and syncing of files, more security of data, lifetime storage etc. </a:t>
            </a:r>
          </a:p>
          <a:p>
            <a:endParaRPr lang="en-GB" sz="2400" dirty="0">
              <a:latin typeface="Candara" panose="020E0502030303020204" pitchFamily="34" charset="0"/>
              <a:cs typeface="Arial" panose="020B0604020202020204" pitchFamily="34" charset="0"/>
            </a:endParaRPr>
          </a:p>
          <a:p>
            <a:r>
              <a:rPr lang="en-GB" sz="2400" dirty="0">
                <a:latin typeface="Candara" panose="020E0502030303020204" pitchFamily="34" charset="0"/>
                <a:cs typeface="Arial" panose="020B0604020202020204" pitchFamily="34" charset="0"/>
              </a:rPr>
              <a:t>A group chat function might be included to the app so that students can share their concerns and doubts which will ultimately makes it more interactive and useful for an academic institution.</a:t>
            </a:r>
          </a:p>
          <a:p>
            <a:endParaRPr lang="en-GB" sz="2800" b="1" dirty="0">
              <a:latin typeface="Candara" panose="020E0502030303020204" pitchFamily="34" charset="0"/>
            </a:endParaRPr>
          </a:p>
          <a:p>
            <a:endParaRPr lang="en-GB" sz="2800" b="1" dirty="0">
              <a:latin typeface="Candara" panose="020E0502030303020204" pitchFamily="34" charset="0"/>
            </a:endParaRPr>
          </a:p>
          <a:p>
            <a:endParaRPr lang="en-GB" sz="2800" b="1" dirty="0">
              <a:latin typeface="Candara" panose="020E0502030303020204" pitchFamily="34" charset="0"/>
            </a:endParaRPr>
          </a:p>
          <a:p>
            <a:endParaRPr lang="en-GB" sz="2800" b="1" dirty="0">
              <a:latin typeface="Candara" panose="020E0502030303020204" pitchFamily="34" charset="0"/>
            </a:endParaRPr>
          </a:p>
        </p:txBody>
      </p:sp>
    </p:spTree>
    <p:extLst>
      <p:ext uri="{BB962C8B-B14F-4D97-AF65-F5344CB8AC3E}">
        <p14:creationId xmlns:p14="http://schemas.microsoft.com/office/powerpoint/2010/main" val="16473639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A5522-7787-075A-D634-17D8CA667843}"/>
              </a:ext>
            </a:extLst>
          </p:cNvPr>
          <p:cNvSpPr>
            <a:spLocks noGrp="1"/>
          </p:cNvSpPr>
          <p:nvPr>
            <p:ph type="title"/>
          </p:nvPr>
        </p:nvSpPr>
        <p:spPr>
          <a:xfrm>
            <a:off x="425003" y="365125"/>
            <a:ext cx="10928797" cy="781095"/>
          </a:xfrm>
        </p:spPr>
        <p:txBody>
          <a:bodyPr/>
          <a:lstStyle/>
          <a:p>
            <a:r>
              <a:rPr lang="en-GB" sz="4400" dirty="0">
                <a:latin typeface="Eras Demi ITC" panose="020B0805030504020804" pitchFamily="34" charset="0"/>
              </a:rPr>
              <a:t>                           Conclusion</a:t>
            </a:r>
            <a:endParaRPr lang="en-IN" dirty="0"/>
          </a:p>
        </p:txBody>
      </p:sp>
      <p:sp>
        <p:nvSpPr>
          <p:cNvPr id="3" name="Content Placeholder 2">
            <a:extLst>
              <a:ext uri="{FF2B5EF4-FFF2-40B4-BE49-F238E27FC236}">
                <a16:creationId xmlns:a16="http://schemas.microsoft.com/office/drawing/2014/main" id="{6224FD75-7A60-C6C1-59F6-529CFA6550F6}"/>
              </a:ext>
            </a:extLst>
          </p:cNvPr>
          <p:cNvSpPr>
            <a:spLocks noGrp="1"/>
          </p:cNvSpPr>
          <p:nvPr>
            <p:ph idx="1"/>
          </p:nvPr>
        </p:nvSpPr>
        <p:spPr>
          <a:xfrm>
            <a:off x="631602" y="1427196"/>
            <a:ext cx="10928796" cy="5430804"/>
          </a:xfrm>
        </p:spPr>
        <p:txBody>
          <a:bodyPr>
            <a:normAutofit/>
          </a:bodyPr>
          <a:lstStyle/>
          <a:p>
            <a:pPr marL="0" indent="0">
              <a:buNone/>
            </a:pPr>
            <a:r>
              <a:rPr lang="en-GB" sz="2400" dirty="0">
                <a:solidFill>
                  <a:srgbClr val="000000"/>
                </a:solidFill>
                <a:latin typeface="Candara" panose="020E0502030303020204" pitchFamily="34" charset="0"/>
                <a:cs typeface="Arial" panose="020B0604020202020204" pitchFamily="34" charset="0"/>
              </a:rPr>
              <a:t>Our Project </a:t>
            </a:r>
            <a:r>
              <a:rPr lang="en-GB" sz="2400" kern="1200" dirty="0">
                <a:solidFill>
                  <a:srgbClr val="000000"/>
                </a:solidFill>
                <a:effectLst/>
                <a:latin typeface="Candara" panose="020E0502030303020204" pitchFamily="34" charset="0"/>
                <a:cs typeface="Arial" panose="020B0604020202020204" pitchFamily="34" charset="0"/>
              </a:rPr>
              <a:t>mainly focuses on how we can improve the traditional method of working of a library because the traditional method includes doing all the things in manual mode which is slow, less efficient, less secure, and difficult to manage. </a:t>
            </a:r>
          </a:p>
          <a:p>
            <a:pPr marL="0" indent="0">
              <a:buNone/>
            </a:pPr>
            <a:endParaRPr lang="en-GB" sz="2400" kern="1200" dirty="0">
              <a:solidFill>
                <a:srgbClr val="000000"/>
              </a:solidFill>
              <a:effectLst/>
              <a:latin typeface="Candara" panose="020E0502030303020204" pitchFamily="34" charset="0"/>
              <a:cs typeface="Arial" panose="020B0604020202020204" pitchFamily="34" charset="0"/>
            </a:endParaRPr>
          </a:p>
          <a:p>
            <a:pPr marL="0" indent="0">
              <a:buNone/>
            </a:pPr>
            <a:r>
              <a:rPr lang="en-GB" sz="2400" kern="1200" dirty="0">
                <a:solidFill>
                  <a:srgbClr val="000000"/>
                </a:solidFill>
                <a:effectLst/>
                <a:latin typeface="Candara" panose="020E0502030303020204" pitchFamily="34" charset="0"/>
                <a:cs typeface="Arial" panose="020B0604020202020204" pitchFamily="34" charset="0"/>
              </a:rPr>
              <a:t>The solution to this is an online library management system which take care of all the work by automating and digitizing the whole process. Our application is based on JavaScript and is linked to a relational database (MySQL). </a:t>
            </a:r>
          </a:p>
          <a:p>
            <a:pPr marL="0" indent="0">
              <a:buNone/>
            </a:pPr>
            <a:endParaRPr lang="en-GB" sz="2400" dirty="0">
              <a:solidFill>
                <a:srgbClr val="000000"/>
              </a:solidFill>
              <a:latin typeface="Candara" panose="020E0502030303020204" pitchFamily="34" charset="0"/>
              <a:cs typeface="Arial" panose="020B0604020202020204" pitchFamily="34" charset="0"/>
            </a:endParaRPr>
          </a:p>
          <a:p>
            <a:pPr marL="0" indent="0">
              <a:buNone/>
            </a:pPr>
            <a:r>
              <a:rPr lang="en-GB" sz="2400" kern="1200" dirty="0">
                <a:solidFill>
                  <a:srgbClr val="000000"/>
                </a:solidFill>
                <a:effectLst/>
                <a:latin typeface="Candara" panose="020E0502030303020204" pitchFamily="34" charset="0"/>
                <a:cs typeface="Arial" panose="020B0604020202020204" pitchFamily="34" charset="0"/>
              </a:rPr>
              <a:t>The frontend part has been coded using React.js. The backend is supported and connected with database using Node.js and Express.js, its libraries and APIs. With the increase in the workload of the library, new features can be added to the existing application to make it relevant in the future as well.</a:t>
            </a:r>
            <a:endParaRPr lang="en-IN" sz="2400" dirty="0">
              <a:latin typeface="Candara" panose="020E0502030303020204" pitchFamily="34" charset="0"/>
              <a:cs typeface="Arial" panose="020B0604020202020204" pitchFamily="34" charset="0"/>
            </a:endParaRPr>
          </a:p>
        </p:txBody>
      </p:sp>
    </p:spTree>
    <p:extLst>
      <p:ext uri="{BB962C8B-B14F-4D97-AF65-F5344CB8AC3E}">
        <p14:creationId xmlns:p14="http://schemas.microsoft.com/office/powerpoint/2010/main" val="2009128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9C16D-E868-2BAB-A152-D59D2A1161B5}"/>
              </a:ext>
            </a:extLst>
          </p:cNvPr>
          <p:cNvSpPr>
            <a:spLocks noGrp="1"/>
          </p:cNvSpPr>
          <p:nvPr>
            <p:ph type="ctrTitle"/>
          </p:nvPr>
        </p:nvSpPr>
        <p:spPr>
          <a:xfrm>
            <a:off x="1524000" y="425002"/>
            <a:ext cx="8096518" cy="875763"/>
          </a:xfrm>
        </p:spPr>
        <p:txBody>
          <a:bodyPr>
            <a:normAutofit fontScale="90000"/>
          </a:bodyPr>
          <a:lstStyle/>
          <a:p>
            <a:r>
              <a:rPr lang="en-GB" dirty="0">
                <a:latin typeface="Eras Demi ITC" panose="020B0805030504020804" pitchFamily="34" charset="0"/>
              </a:rPr>
              <a:t>   Overview</a:t>
            </a:r>
            <a:endParaRPr lang="en-IN" dirty="0">
              <a:latin typeface="Eras Demi ITC" panose="020B0805030504020804" pitchFamily="34" charset="0"/>
            </a:endParaRPr>
          </a:p>
        </p:txBody>
      </p:sp>
      <p:sp>
        <p:nvSpPr>
          <p:cNvPr id="3" name="Subtitle 2">
            <a:extLst>
              <a:ext uri="{FF2B5EF4-FFF2-40B4-BE49-F238E27FC236}">
                <a16:creationId xmlns:a16="http://schemas.microsoft.com/office/drawing/2014/main" id="{23EEA171-E5F8-3CBE-5C28-4D07E32DCE62}"/>
              </a:ext>
            </a:extLst>
          </p:cNvPr>
          <p:cNvSpPr>
            <a:spLocks noGrp="1"/>
          </p:cNvSpPr>
          <p:nvPr>
            <p:ph type="subTitle" idx="1"/>
          </p:nvPr>
        </p:nvSpPr>
        <p:spPr>
          <a:xfrm>
            <a:off x="-1" y="1171976"/>
            <a:ext cx="11809927" cy="5576554"/>
          </a:xfrm>
        </p:spPr>
        <p:txBody>
          <a:bodyPr>
            <a:normAutofit/>
          </a:bodyPr>
          <a:lstStyle/>
          <a:p>
            <a:endParaRPr lang="en-GB" sz="2800" dirty="0">
              <a:latin typeface="Candara" panose="020E0502030303020204" pitchFamily="34" charset="0"/>
            </a:endParaRPr>
          </a:p>
          <a:p>
            <a:r>
              <a:rPr lang="en-GB" sz="3200" dirty="0">
                <a:latin typeface="Candara" panose="020E0502030303020204" pitchFamily="34" charset="0"/>
              </a:rPr>
              <a:t>T</a:t>
            </a:r>
            <a:r>
              <a:rPr lang="en-IN" sz="3200" dirty="0">
                <a:latin typeface="Candara" panose="020E0502030303020204" pitchFamily="34" charset="0"/>
              </a:rPr>
              <a:t>he RGULiB (RGUKT Library Management System) is a website designed to provide a comprehensive library management solution for the Central Library of RGUKT, Basar. The System aims to streamline the library operations and enhance the experience for students, faculty and librarians by offering convenient access to book availability information and enabling efficient borrowing and management of library resources. </a:t>
            </a:r>
            <a:endParaRPr lang="en-GB" sz="3200" dirty="0">
              <a:latin typeface="Candara" panose="020E0502030303020204" pitchFamily="34" charset="0"/>
            </a:endParaRPr>
          </a:p>
        </p:txBody>
      </p:sp>
    </p:spTree>
    <p:extLst>
      <p:ext uri="{BB962C8B-B14F-4D97-AF65-F5344CB8AC3E}">
        <p14:creationId xmlns:p14="http://schemas.microsoft.com/office/powerpoint/2010/main" val="17278146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1AF761-10B0-8BC3-B2AF-1308D1E706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0515" y="1870958"/>
            <a:ext cx="3116084" cy="3116084"/>
          </a:xfrm>
          <a:prstGeom prst="rect">
            <a:avLst/>
          </a:prstGeom>
        </p:spPr>
      </p:pic>
      <p:sp>
        <p:nvSpPr>
          <p:cNvPr id="6" name="TextBox 5">
            <a:extLst>
              <a:ext uri="{FF2B5EF4-FFF2-40B4-BE49-F238E27FC236}">
                <a16:creationId xmlns:a16="http://schemas.microsoft.com/office/drawing/2014/main" id="{763854A9-D5CF-2621-C628-9BCAAFDF1108}"/>
              </a:ext>
            </a:extLst>
          </p:cNvPr>
          <p:cNvSpPr txBox="1"/>
          <p:nvPr/>
        </p:nvSpPr>
        <p:spPr>
          <a:xfrm>
            <a:off x="161458" y="3013656"/>
            <a:ext cx="8500055" cy="1323439"/>
          </a:xfrm>
          <a:prstGeom prst="rect">
            <a:avLst/>
          </a:prstGeom>
          <a:noFill/>
        </p:spPr>
        <p:txBody>
          <a:bodyPr wrap="square" rtlCol="0">
            <a:spAutoFit/>
          </a:bodyPr>
          <a:lstStyle/>
          <a:p>
            <a:r>
              <a:rPr lang="en-GB" sz="8000" dirty="0">
                <a:solidFill>
                  <a:schemeClr val="tx1">
                    <a:lumMod val="75000"/>
                    <a:lumOff val="25000"/>
                  </a:schemeClr>
                </a:solidFill>
                <a:latin typeface="Tw Cen MT" panose="020B0602020104020603" pitchFamily="34" charset="0"/>
              </a:rPr>
              <a:t>      Any Queries…</a:t>
            </a:r>
            <a:endParaRPr lang="en-IN" sz="8000" dirty="0">
              <a:solidFill>
                <a:schemeClr val="tx1">
                  <a:lumMod val="75000"/>
                  <a:lumOff val="25000"/>
                </a:schemeClr>
              </a:solidFill>
              <a:latin typeface="Tw Cen MT" panose="020B0602020104020603" pitchFamily="34" charset="0"/>
            </a:endParaRPr>
          </a:p>
        </p:txBody>
      </p:sp>
    </p:spTree>
    <p:extLst>
      <p:ext uri="{BB962C8B-B14F-4D97-AF65-F5344CB8AC3E}">
        <p14:creationId xmlns:p14="http://schemas.microsoft.com/office/powerpoint/2010/main" val="6683686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1F96794-759B-2464-6A19-D2275BF6F822}"/>
              </a:ext>
            </a:extLst>
          </p:cNvPr>
          <p:cNvSpPr/>
          <p:nvPr/>
        </p:nvSpPr>
        <p:spPr>
          <a:xfrm>
            <a:off x="0" y="-1"/>
            <a:ext cx="12192000" cy="6858001"/>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6" name="Picture 5">
            <a:extLst>
              <a:ext uri="{FF2B5EF4-FFF2-40B4-BE49-F238E27FC236}">
                <a16:creationId xmlns:a16="http://schemas.microsoft.com/office/drawing/2014/main" id="{A457325A-F463-A1DF-861E-2729B62EE9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4229" y="1275193"/>
            <a:ext cx="7300685" cy="41036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69086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2E70E1F-0CA8-14F8-873A-9739046B93A6}"/>
              </a:ext>
            </a:extLst>
          </p:cNvPr>
          <p:cNvPicPr>
            <a:picLocks noChangeAspect="1"/>
          </p:cNvPicPr>
          <p:nvPr/>
        </p:nvPicPr>
        <p:blipFill rotWithShape="1">
          <a:blip r:embed="rId2">
            <a:extLst>
              <a:ext uri="{28A0092B-C50C-407E-A947-70E740481C1C}">
                <a14:useLocalDpi xmlns:a14="http://schemas.microsoft.com/office/drawing/2010/main" val="0"/>
              </a:ext>
            </a:extLst>
          </a:blip>
          <a:srcRect t="17373"/>
          <a:stretch/>
        </p:blipFill>
        <p:spPr>
          <a:xfrm>
            <a:off x="963009" y="1300764"/>
            <a:ext cx="10265982" cy="510813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TextBox 3">
            <a:extLst>
              <a:ext uri="{FF2B5EF4-FFF2-40B4-BE49-F238E27FC236}">
                <a16:creationId xmlns:a16="http://schemas.microsoft.com/office/drawing/2014/main" id="{B233A803-97F9-4DC9-C84B-4AF149E7284C}"/>
              </a:ext>
            </a:extLst>
          </p:cNvPr>
          <p:cNvSpPr txBox="1"/>
          <p:nvPr/>
        </p:nvSpPr>
        <p:spPr>
          <a:xfrm>
            <a:off x="4211392" y="294560"/>
            <a:ext cx="5293217" cy="707886"/>
          </a:xfrm>
          <a:prstGeom prst="rect">
            <a:avLst/>
          </a:prstGeom>
          <a:noFill/>
        </p:spPr>
        <p:txBody>
          <a:bodyPr wrap="square" rtlCol="0">
            <a:spAutoFit/>
          </a:bodyPr>
          <a:lstStyle/>
          <a:p>
            <a:r>
              <a:rPr lang="en-GB" sz="4000" dirty="0">
                <a:solidFill>
                  <a:srgbClr val="002060"/>
                </a:solidFill>
                <a:latin typeface="Eras Demi ITC" panose="020B0805030504020804" pitchFamily="34" charset="0"/>
              </a:rPr>
              <a:t>Teck Stack Used </a:t>
            </a:r>
            <a:endParaRPr lang="en-IN" sz="4000" dirty="0">
              <a:solidFill>
                <a:srgbClr val="002060"/>
              </a:solidFill>
              <a:latin typeface="Eras Demi ITC" panose="020B0805030504020804" pitchFamily="34" charset="0"/>
            </a:endParaRPr>
          </a:p>
        </p:txBody>
      </p:sp>
    </p:spTree>
    <p:extLst>
      <p:ext uri="{BB962C8B-B14F-4D97-AF65-F5344CB8AC3E}">
        <p14:creationId xmlns:p14="http://schemas.microsoft.com/office/powerpoint/2010/main" val="27105033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A8768-B401-7E29-37FE-81FB96139FA8}"/>
              </a:ext>
            </a:extLst>
          </p:cNvPr>
          <p:cNvSpPr>
            <a:spLocks noGrp="1"/>
          </p:cNvSpPr>
          <p:nvPr>
            <p:ph type="title"/>
          </p:nvPr>
        </p:nvSpPr>
        <p:spPr>
          <a:xfrm>
            <a:off x="218941" y="210578"/>
            <a:ext cx="11134859" cy="1325563"/>
          </a:xfrm>
        </p:spPr>
        <p:txBody>
          <a:bodyPr/>
          <a:lstStyle/>
          <a:p>
            <a:r>
              <a:rPr lang="en-GB" dirty="0">
                <a:solidFill>
                  <a:schemeClr val="accent2">
                    <a:lumMod val="50000"/>
                  </a:schemeClr>
                </a:solidFill>
                <a:latin typeface="Eras Demi ITC" panose="020B0805030504020804" pitchFamily="34" charset="0"/>
              </a:rPr>
              <a:t>Starting Page of this Website :</a:t>
            </a:r>
            <a:endParaRPr lang="en-IN" dirty="0">
              <a:solidFill>
                <a:schemeClr val="accent2">
                  <a:lumMod val="50000"/>
                </a:schemeClr>
              </a:solidFill>
              <a:latin typeface="Eras Demi ITC" panose="020B0805030504020804" pitchFamily="34" charset="0"/>
            </a:endParaRPr>
          </a:p>
        </p:txBody>
      </p:sp>
      <p:pic>
        <p:nvPicPr>
          <p:cNvPr id="5" name="Content Placeholder 4">
            <a:extLst>
              <a:ext uri="{FF2B5EF4-FFF2-40B4-BE49-F238E27FC236}">
                <a16:creationId xmlns:a16="http://schemas.microsoft.com/office/drawing/2014/main" id="{7B89B764-DF50-9DED-9181-109C68F4828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93228" y="1690688"/>
            <a:ext cx="5084651" cy="28587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Box 5">
            <a:extLst>
              <a:ext uri="{FF2B5EF4-FFF2-40B4-BE49-F238E27FC236}">
                <a16:creationId xmlns:a16="http://schemas.microsoft.com/office/drawing/2014/main" id="{44BF86AE-8743-2B31-FA9C-AA4EC484B02E}"/>
              </a:ext>
            </a:extLst>
          </p:cNvPr>
          <p:cNvSpPr txBox="1"/>
          <p:nvPr/>
        </p:nvSpPr>
        <p:spPr>
          <a:xfrm>
            <a:off x="218941" y="1690690"/>
            <a:ext cx="6555345" cy="4524315"/>
          </a:xfrm>
          <a:prstGeom prst="rect">
            <a:avLst/>
          </a:prstGeom>
          <a:noFill/>
        </p:spPr>
        <p:txBody>
          <a:bodyPr wrap="square" rtlCol="0">
            <a:spAutoFit/>
          </a:bodyPr>
          <a:lstStyle/>
          <a:p>
            <a:r>
              <a:rPr lang="en-GB" sz="2400" dirty="0">
                <a:latin typeface="Candara" panose="020E0502030303020204" pitchFamily="34" charset="0"/>
              </a:rPr>
              <a:t>It is the first page of the website where it asks whether the person is user or a admin to get access.</a:t>
            </a:r>
          </a:p>
          <a:p>
            <a:endParaRPr lang="en-GB" sz="2400" dirty="0">
              <a:latin typeface="Candara" panose="020E0502030303020204" pitchFamily="34" charset="0"/>
            </a:endParaRPr>
          </a:p>
          <a:p>
            <a:r>
              <a:rPr lang="en-IN" sz="2400" dirty="0">
                <a:latin typeface="Candara" panose="020E0502030303020204" pitchFamily="34" charset="0"/>
              </a:rPr>
              <a:t>This page contains a form which has two buttons </a:t>
            </a:r>
          </a:p>
          <a:p>
            <a:r>
              <a:rPr lang="en-IN" sz="2400" dirty="0">
                <a:latin typeface="Candara" panose="020E0502030303020204" pitchFamily="34" charset="0"/>
              </a:rPr>
              <a:t>1.Login as user</a:t>
            </a:r>
          </a:p>
          <a:p>
            <a:r>
              <a:rPr lang="en-IN" sz="2400" dirty="0">
                <a:latin typeface="Candara" panose="020E0502030303020204" pitchFamily="34" charset="0"/>
              </a:rPr>
              <a:t>2.Login as admin</a:t>
            </a:r>
          </a:p>
          <a:p>
            <a:endParaRPr lang="en-IN" sz="2400" dirty="0">
              <a:latin typeface="Candara" panose="020E0502030303020204" pitchFamily="34" charset="0"/>
            </a:endParaRPr>
          </a:p>
          <a:p>
            <a:r>
              <a:rPr lang="en-IN" sz="2400" dirty="0">
                <a:latin typeface="Candara" panose="020E0502030303020204" pitchFamily="34" charset="0"/>
              </a:rPr>
              <a:t>On clicking these buttons it will redirect to the login page of the user, login page of the admin respectively.</a:t>
            </a:r>
          </a:p>
          <a:p>
            <a:endParaRPr lang="en-IN" sz="2400" dirty="0">
              <a:latin typeface="Candara" panose="020E0502030303020204" pitchFamily="34" charset="0"/>
            </a:endParaRPr>
          </a:p>
        </p:txBody>
      </p:sp>
    </p:spTree>
    <p:extLst>
      <p:ext uri="{BB962C8B-B14F-4D97-AF65-F5344CB8AC3E}">
        <p14:creationId xmlns:p14="http://schemas.microsoft.com/office/powerpoint/2010/main" val="2388119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7F5E118-D7CE-7D3D-8C9C-A24B450B7C3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66163" y="1403344"/>
            <a:ext cx="5615189" cy="3157001"/>
          </a:xfrm>
          <a:prstGeom prst="rect">
            <a:avLst/>
          </a:prstGeom>
        </p:spPr>
      </p:pic>
      <p:sp>
        <p:nvSpPr>
          <p:cNvPr id="8" name="TextBox 7">
            <a:extLst>
              <a:ext uri="{FF2B5EF4-FFF2-40B4-BE49-F238E27FC236}">
                <a16:creationId xmlns:a16="http://schemas.microsoft.com/office/drawing/2014/main" id="{18E3DCDA-D479-131A-CE10-D1B2E09A9237}"/>
              </a:ext>
            </a:extLst>
          </p:cNvPr>
          <p:cNvSpPr txBox="1"/>
          <p:nvPr/>
        </p:nvSpPr>
        <p:spPr>
          <a:xfrm>
            <a:off x="573970" y="355005"/>
            <a:ext cx="4745939" cy="707886"/>
          </a:xfrm>
          <a:prstGeom prst="rect">
            <a:avLst/>
          </a:prstGeom>
          <a:noFill/>
        </p:spPr>
        <p:txBody>
          <a:bodyPr wrap="square" rtlCol="0">
            <a:spAutoFit/>
          </a:bodyPr>
          <a:lstStyle/>
          <a:p>
            <a:r>
              <a:rPr lang="en-GB" sz="4000" dirty="0">
                <a:latin typeface="Eras Demi ITC" panose="020B0805030504020804" pitchFamily="34" charset="0"/>
              </a:rPr>
              <a:t>Admin login page</a:t>
            </a:r>
            <a:endParaRPr lang="en-IN" sz="4000" dirty="0">
              <a:latin typeface="Eras Demi ITC" panose="020B0805030504020804" pitchFamily="34" charset="0"/>
            </a:endParaRPr>
          </a:p>
        </p:txBody>
      </p:sp>
      <p:sp>
        <p:nvSpPr>
          <p:cNvPr id="9" name="TextBox 8">
            <a:extLst>
              <a:ext uri="{FF2B5EF4-FFF2-40B4-BE49-F238E27FC236}">
                <a16:creationId xmlns:a16="http://schemas.microsoft.com/office/drawing/2014/main" id="{72656D83-D04A-C256-1E14-7B534A389C88}"/>
              </a:ext>
            </a:extLst>
          </p:cNvPr>
          <p:cNvSpPr txBox="1"/>
          <p:nvPr/>
        </p:nvSpPr>
        <p:spPr>
          <a:xfrm>
            <a:off x="266163" y="4636394"/>
            <a:ext cx="5615189" cy="1323439"/>
          </a:xfrm>
          <a:prstGeom prst="rect">
            <a:avLst/>
          </a:prstGeom>
          <a:noFill/>
        </p:spPr>
        <p:txBody>
          <a:bodyPr wrap="square" rtlCol="0">
            <a:spAutoFit/>
          </a:bodyPr>
          <a:lstStyle/>
          <a:p>
            <a:r>
              <a:rPr lang="en-GB" sz="2000" dirty="0">
                <a:latin typeface="Candara" panose="020E0502030303020204" pitchFamily="34" charset="0"/>
              </a:rPr>
              <a:t>It has a form which takes admin email and password as input and checks in the database </a:t>
            </a:r>
          </a:p>
          <a:p>
            <a:r>
              <a:rPr lang="en-GB" sz="2000" dirty="0">
                <a:latin typeface="Candara" panose="020E0502030303020204" pitchFamily="34" charset="0"/>
              </a:rPr>
              <a:t>In-order to provide access to the admin dashboard.</a:t>
            </a:r>
            <a:endParaRPr lang="en-IN" sz="2000" dirty="0">
              <a:latin typeface="Candara" panose="020E0502030303020204" pitchFamily="34" charset="0"/>
            </a:endParaRPr>
          </a:p>
        </p:txBody>
      </p:sp>
      <p:sp>
        <p:nvSpPr>
          <p:cNvPr id="10" name="TextBox 9">
            <a:extLst>
              <a:ext uri="{FF2B5EF4-FFF2-40B4-BE49-F238E27FC236}">
                <a16:creationId xmlns:a16="http://schemas.microsoft.com/office/drawing/2014/main" id="{46834538-9631-10DE-EF7C-0B36071B3BBF}"/>
              </a:ext>
            </a:extLst>
          </p:cNvPr>
          <p:cNvSpPr txBox="1"/>
          <p:nvPr/>
        </p:nvSpPr>
        <p:spPr>
          <a:xfrm>
            <a:off x="7029718" y="355005"/>
            <a:ext cx="4353059" cy="707886"/>
          </a:xfrm>
          <a:prstGeom prst="rect">
            <a:avLst/>
          </a:prstGeom>
          <a:noFill/>
        </p:spPr>
        <p:txBody>
          <a:bodyPr wrap="square" rtlCol="0">
            <a:spAutoFit/>
          </a:bodyPr>
          <a:lstStyle/>
          <a:p>
            <a:r>
              <a:rPr lang="en-GB" sz="4000" dirty="0">
                <a:latin typeface="Eras Demi ITC" panose="020B0805030504020804" pitchFamily="34" charset="0"/>
              </a:rPr>
              <a:t>User login page</a:t>
            </a:r>
            <a:endParaRPr lang="en-IN" sz="4000" dirty="0">
              <a:latin typeface="Eras Demi ITC" panose="020B0805030504020804" pitchFamily="34" charset="0"/>
            </a:endParaRPr>
          </a:p>
        </p:txBody>
      </p:sp>
      <p:pic>
        <p:nvPicPr>
          <p:cNvPr id="12" name="Picture 11">
            <a:extLst>
              <a:ext uri="{FF2B5EF4-FFF2-40B4-BE49-F238E27FC236}">
                <a16:creationId xmlns:a16="http://schemas.microsoft.com/office/drawing/2014/main" id="{691A8B05-D6DB-06C6-D456-B4601CBC26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0496" y="1403344"/>
            <a:ext cx="5615189" cy="3157001"/>
          </a:xfrm>
          <a:prstGeom prst="rect">
            <a:avLst/>
          </a:prstGeom>
        </p:spPr>
      </p:pic>
      <p:sp>
        <p:nvSpPr>
          <p:cNvPr id="14" name="TextBox 13">
            <a:extLst>
              <a:ext uri="{FF2B5EF4-FFF2-40B4-BE49-F238E27FC236}">
                <a16:creationId xmlns:a16="http://schemas.microsoft.com/office/drawing/2014/main" id="{8E4F25E8-E8F3-DE42-6D4B-B3A6B061F8F6}"/>
              </a:ext>
            </a:extLst>
          </p:cNvPr>
          <p:cNvSpPr txBox="1"/>
          <p:nvPr/>
        </p:nvSpPr>
        <p:spPr>
          <a:xfrm>
            <a:off x="6220496" y="4636394"/>
            <a:ext cx="5971504" cy="1938992"/>
          </a:xfrm>
          <a:prstGeom prst="rect">
            <a:avLst/>
          </a:prstGeom>
          <a:noFill/>
        </p:spPr>
        <p:txBody>
          <a:bodyPr wrap="square" rtlCol="0">
            <a:spAutoFit/>
          </a:bodyPr>
          <a:lstStyle/>
          <a:p>
            <a:r>
              <a:rPr lang="en-GB" sz="2000" dirty="0">
                <a:latin typeface="Candara" panose="020E0502030303020204" pitchFamily="34" charset="0"/>
              </a:rPr>
              <a:t>It has a form which takes user email and password as input and checks in the database, in-order to provide access to the User dashboard. </a:t>
            </a:r>
          </a:p>
          <a:p>
            <a:r>
              <a:rPr lang="en-GB" sz="2000" dirty="0">
                <a:latin typeface="Candara" panose="020E0502030303020204" pitchFamily="34" charset="0"/>
              </a:rPr>
              <a:t>If you don’t have an account it allows you to create account by redirecting to register form on clicking register button.</a:t>
            </a:r>
            <a:endParaRPr lang="en-IN" sz="2000" dirty="0">
              <a:latin typeface="Candara" panose="020E0502030303020204" pitchFamily="34" charset="0"/>
            </a:endParaRPr>
          </a:p>
        </p:txBody>
      </p:sp>
    </p:spTree>
    <p:extLst>
      <p:ext uri="{BB962C8B-B14F-4D97-AF65-F5344CB8AC3E}">
        <p14:creationId xmlns:p14="http://schemas.microsoft.com/office/powerpoint/2010/main" val="35350823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E7BC4F-96F4-00A1-E8AE-4C519E4961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7794" y="950175"/>
            <a:ext cx="6632658" cy="37290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Oval 3">
            <a:extLst>
              <a:ext uri="{FF2B5EF4-FFF2-40B4-BE49-F238E27FC236}">
                <a16:creationId xmlns:a16="http://schemas.microsoft.com/office/drawing/2014/main" id="{F8EA4BD9-93D2-623C-7993-B2366722330A}"/>
              </a:ext>
            </a:extLst>
          </p:cNvPr>
          <p:cNvSpPr/>
          <p:nvPr/>
        </p:nvSpPr>
        <p:spPr>
          <a:xfrm>
            <a:off x="1556663" y="361597"/>
            <a:ext cx="1678618" cy="1031893"/>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Admin dashboard</a:t>
            </a:r>
            <a:endParaRPr lang="en-IN" dirty="0"/>
          </a:p>
        </p:txBody>
      </p:sp>
      <p:sp>
        <p:nvSpPr>
          <p:cNvPr id="5" name="Oval 4">
            <a:extLst>
              <a:ext uri="{FF2B5EF4-FFF2-40B4-BE49-F238E27FC236}">
                <a16:creationId xmlns:a16="http://schemas.microsoft.com/office/drawing/2014/main" id="{E89B47CD-23F4-57BF-0085-972F80276450}"/>
              </a:ext>
            </a:extLst>
          </p:cNvPr>
          <p:cNvSpPr/>
          <p:nvPr/>
        </p:nvSpPr>
        <p:spPr>
          <a:xfrm flipH="1">
            <a:off x="130297" y="2367262"/>
            <a:ext cx="1055895" cy="862225"/>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Home</a:t>
            </a:r>
            <a:endParaRPr lang="en-IN" dirty="0"/>
          </a:p>
        </p:txBody>
      </p:sp>
      <p:sp>
        <p:nvSpPr>
          <p:cNvPr id="6" name="Oval 5">
            <a:extLst>
              <a:ext uri="{FF2B5EF4-FFF2-40B4-BE49-F238E27FC236}">
                <a16:creationId xmlns:a16="http://schemas.microsoft.com/office/drawing/2014/main" id="{0543546D-B7E4-F139-365A-F226E442347A}"/>
              </a:ext>
            </a:extLst>
          </p:cNvPr>
          <p:cNvSpPr/>
          <p:nvPr/>
        </p:nvSpPr>
        <p:spPr>
          <a:xfrm flipH="1">
            <a:off x="1389324" y="2432560"/>
            <a:ext cx="990472" cy="862225"/>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User</a:t>
            </a:r>
            <a:endParaRPr lang="en-IN" dirty="0"/>
          </a:p>
        </p:txBody>
      </p:sp>
      <p:sp>
        <p:nvSpPr>
          <p:cNvPr id="7" name="Oval 6">
            <a:extLst>
              <a:ext uri="{FF2B5EF4-FFF2-40B4-BE49-F238E27FC236}">
                <a16:creationId xmlns:a16="http://schemas.microsoft.com/office/drawing/2014/main" id="{65871A48-FF17-7138-54A7-D9E03B4D4ED1}"/>
              </a:ext>
            </a:extLst>
          </p:cNvPr>
          <p:cNvSpPr/>
          <p:nvPr/>
        </p:nvSpPr>
        <p:spPr>
          <a:xfrm flipH="1">
            <a:off x="2582927" y="2432560"/>
            <a:ext cx="1048028" cy="862225"/>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Add books</a:t>
            </a:r>
            <a:endParaRPr lang="en-IN" dirty="0"/>
          </a:p>
        </p:txBody>
      </p:sp>
      <p:sp>
        <p:nvSpPr>
          <p:cNvPr id="8" name="Oval 7">
            <a:extLst>
              <a:ext uri="{FF2B5EF4-FFF2-40B4-BE49-F238E27FC236}">
                <a16:creationId xmlns:a16="http://schemas.microsoft.com/office/drawing/2014/main" id="{83C93A7B-C5B2-25EC-82CC-3E7B6BCC8391}"/>
              </a:ext>
            </a:extLst>
          </p:cNvPr>
          <p:cNvSpPr/>
          <p:nvPr/>
        </p:nvSpPr>
        <p:spPr>
          <a:xfrm flipH="1">
            <a:off x="3818999" y="2379190"/>
            <a:ext cx="1120786" cy="915595"/>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Profile</a:t>
            </a:r>
            <a:endParaRPr lang="en-IN" dirty="0"/>
          </a:p>
        </p:txBody>
      </p:sp>
      <p:cxnSp>
        <p:nvCxnSpPr>
          <p:cNvPr id="10" name="Straight Arrow Connector 9">
            <a:extLst>
              <a:ext uri="{FF2B5EF4-FFF2-40B4-BE49-F238E27FC236}">
                <a16:creationId xmlns:a16="http://schemas.microsoft.com/office/drawing/2014/main" id="{571A6ED3-0357-48D9-55EF-91AF82F847F6}"/>
              </a:ext>
            </a:extLst>
          </p:cNvPr>
          <p:cNvCxnSpPr>
            <a:cxnSpLocks/>
            <a:endCxn id="5" idx="0"/>
          </p:cNvCxnSpPr>
          <p:nvPr/>
        </p:nvCxnSpPr>
        <p:spPr>
          <a:xfrm flipH="1">
            <a:off x="658244" y="1253798"/>
            <a:ext cx="1181738" cy="1113464"/>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B106100-4CAC-6CAE-476E-FA8111D132EA}"/>
              </a:ext>
            </a:extLst>
          </p:cNvPr>
          <p:cNvCxnSpPr>
            <a:cxnSpLocks/>
            <a:stCxn id="4" idx="4"/>
            <a:endCxn id="6" idx="0"/>
          </p:cNvCxnSpPr>
          <p:nvPr/>
        </p:nvCxnSpPr>
        <p:spPr>
          <a:xfrm flipH="1">
            <a:off x="1884560" y="1393490"/>
            <a:ext cx="511412" cy="1039070"/>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446B97F-A974-CB8E-5669-5B6DF02D1DE6}"/>
              </a:ext>
            </a:extLst>
          </p:cNvPr>
          <p:cNvCxnSpPr>
            <a:cxnSpLocks/>
            <a:endCxn id="7" idx="0"/>
          </p:cNvCxnSpPr>
          <p:nvPr/>
        </p:nvCxnSpPr>
        <p:spPr>
          <a:xfrm>
            <a:off x="2689887" y="1360841"/>
            <a:ext cx="417054" cy="1071719"/>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1D1AC7B-7D60-ECC8-7BD7-6D616A9FCF23}"/>
              </a:ext>
            </a:extLst>
          </p:cNvPr>
          <p:cNvCxnSpPr>
            <a:cxnSpLocks/>
            <a:stCxn id="4" idx="5"/>
            <a:endCxn id="8" idx="7"/>
          </p:cNvCxnSpPr>
          <p:nvPr/>
        </p:nvCxnSpPr>
        <p:spPr>
          <a:xfrm>
            <a:off x="2989453" y="1242373"/>
            <a:ext cx="993681" cy="1270903"/>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9EFC6C95-0E07-94FA-6516-293BCF3D35E7}"/>
              </a:ext>
            </a:extLst>
          </p:cNvPr>
          <p:cNvSpPr/>
          <p:nvPr/>
        </p:nvSpPr>
        <p:spPr>
          <a:xfrm flipH="1">
            <a:off x="2002063" y="3960729"/>
            <a:ext cx="1194645" cy="762631"/>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History</a:t>
            </a:r>
            <a:endParaRPr lang="en-IN" dirty="0"/>
          </a:p>
        </p:txBody>
      </p:sp>
      <p:sp>
        <p:nvSpPr>
          <p:cNvPr id="25" name="Oval 24">
            <a:extLst>
              <a:ext uri="{FF2B5EF4-FFF2-40B4-BE49-F238E27FC236}">
                <a16:creationId xmlns:a16="http://schemas.microsoft.com/office/drawing/2014/main" id="{6155577A-5354-F2A5-9682-1D20D454FCA0}"/>
              </a:ext>
            </a:extLst>
          </p:cNvPr>
          <p:cNvSpPr/>
          <p:nvPr/>
        </p:nvSpPr>
        <p:spPr>
          <a:xfrm flipH="1">
            <a:off x="1050987" y="3945129"/>
            <a:ext cx="834642" cy="734096"/>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Add</a:t>
            </a:r>
            <a:endParaRPr lang="en-IN" dirty="0"/>
          </a:p>
        </p:txBody>
      </p:sp>
      <p:sp>
        <p:nvSpPr>
          <p:cNvPr id="26" name="Oval 25">
            <a:extLst>
              <a:ext uri="{FF2B5EF4-FFF2-40B4-BE49-F238E27FC236}">
                <a16:creationId xmlns:a16="http://schemas.microsoft.com/office/drawing/2014/main" id="{937D2814-8CC4-9E0C-2FD8-F0854D31695D}"/>
              </a:ext>
            </a:extLst>
          </p:cNvPr>
          <p:cNvSpPr/>
          <p:nvPr/>
        </p:nvSpPr>
        <p:spPr>
          <a:xfrm flipH="1">
            <a:off x="3316" y="4890754"/>
            <a:ext cx="1247003" cy="734096"/>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Update</a:t>
            </a:r>
            <a:r>
              <a:rPr lang="en-GB" sz="900" dirty="0"/>
              <a:t> </a:t>
            </a:r>
            <a:r>
              <a:rPr lang="en-GB" dirty="0"/>
              <a:t>count</a:t>
            </a:r>
            <a:endParaRPr lang="en-IN" dirty="0"/>
          </a:p>
        </p:txBody>
      </p:sp>
      <p:sp>
        <p:nvSpPr>
          <p:cNvPr id="29" name="Oval 28">
            <a:extLst>
              <a:ext uri="{FF2B5EF4-FFF2-40B4-BE49-F238E27FC236}">
                <a16:creationId xmlns:a16="http://schemas.microsoft.com/office/drawing/2014/main" id="{9430CA25-C9B4-E6E0-9728-673B08406143}"/>
              </a:ext>
            </a:extLst>
          </p:cNvPr>
          <p:cNvSpPr/>
          <p:nvPr/>
        </p:nvSpPr>
        <p:spPr>
          <a:xfrm flipH="1">
            <a:off x="3675644" y="4723360"/>
            <a:ext cx="1281161" cy="869666"/>
          </a:xfrm>
          <a:prstGeom prst="ellipse">
            <a:avLst/>
          </a:prstGeom>
          <a:solidFill>
            <a:schemeClr val="tx1">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update</a:t>
            </a:r>
            <a:endParaRPr lang="en-IN" dirty="0"/>
          </a:p>
        </p:txBody>
      </p:sp>
      <p:cxnSp>
        <p:nvCxnSpPr>
          <p:cNvPr id="31" name="Straight Arrow Connector 30">
            <a:extLst>
              <a:ext uri="{FF2B5EF4-FFF2-40B4-BE49-F238E27FC236}">
                <a16:creationId xmlns:a16="http://schemas.microsoft.com/office/drawing/2014/main" id="{2BD9AB51-B1B0-FB70-F3A2-C49F32796DA7}"/>
              </a:ext>
            </a:extLst>
          </p:cNvPr>
          <p:cNvCxnSpPr>
            <a:cxnSpLocks/>
            <a:stCxn id="6" idx="3"/>
            <a:endCxn id="24" idx="0"/>
          </p:cNvCxnSpPr>
          <p:nvPr/>
        </p:nvCxnSpPr>
        <p:spPr>
          <a:xfrm>
            <a:off x="2234745" y="3168515"/>
            <a:ext cx="364640" cy="792214"/>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F44E8DB3-A3A4-F0FD-0241-03D8BAD4A049}"/>
              </a:ext>
            </a:extLst>
          </p:cNvPr>
          <p:cNvCxnSpPr>
            <a:cxnSpLocks/>
            <a:stCxn id="6" idx="5"/>
            <a:endCxn id="25" idx="0"/>
          </p:cNvCxnSpPr>
          <p:nvPr/>
        </p:nvCxnSpPr>
        <p:spPr>
          <a:xfrm flipH="1">
            <a:off x="1468308" y="3168515"/>
            <a:ext cx="66067" cy="776614"/>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CDCDCE07-FFE6-AE83-737B-2ABE3F4A4D79}"/>
              </a:ext>
            </a:extLst>
          </p:cNvPr>
          <p:cNvCxnSpPr>
            <a:cxnSpLocks/>
            <a:stCxn id="5" idx="4"/>
          </p:cNvCxnSpPr>
          <p:nvPr/>
        </p:nvCxnSpPr>
        <p:spPr>
          <a:xfrm flipH="1">
            <a:off x="639503" y="3229487"/>
            <a:ext cx="18741" cy="1661267"/>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17A9D4ED-D624-6E15-8542-C86F8BD0C9B2}"/>
              </a:ext>
            </a:extLst>
          </p:cNvPr>
          <p:cNvCxnSpPr>
            <a:cxnSpLocks/>
            <a:stCxn id="8" idx="4"/>
            <a:endCxn id="29" idx="0"/>
          </p:cNvCxnSpPr>
          <p:nvPr/>
        </p:nvCxnSpPr>
        <p:spPr>
          <a:xfrm flipH="1">
            <a:off x="4316224" y="3294785"/>
            <a:ext cx="63168" cy="1428575"/>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1268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2B145-F187-47C1-944D-B791BDB780A2}"/>
              </a:ext>
            </a:extLst>
          </p:cNvPr>
          <p:cNvSpPr>
            <a:spLocks noGrp="1"/>
          </p:cNvSpPr>
          <p:nvPr>
            <p:ph type="title"/>
          </p:nvPr>
        </p:nvSpPr>
        <p:spPr/>
        <p:txBody>
          <a:bodyPr/>
          <a:lstStyle/>
          <a:p>
            <a:r>
              <a:rPr lang="en-US" b="1" dirty="0">
                <a:solidFill>
                  <a:schemeClr val="accent2">
                    <a:lumMod val="50000"/>
                  </a:schemeClr>
                </a:solidFill>
                <a:latin typeface="Eras Demi ITC" panose="020B0805030504020804" pitchFamily="34" charset="0"/>
              </a:rPr>
              <a:t>User</a:t>
            </a:r>
            <a:r>
              <a:rPr lang="en-US" b="1" dirty="0">
                <a:latin typeface="Arial Black" panose="020B0A04020102020204" pitchFamily="34" charset="0"/>
              </a:rPr>
              <a:t> </a:t>
            </a:r>
            <a:r>
              <a:rPr lang="en-US" b="1" dirty="0">
                <a:solidFill>
                  <a:schemeClr val="accent2">
                    <a:lumMod val="50000"/>
                  </a:schemeClr>
                </a:solidFill>
                <a:latin typeface="Arial Black" panose="020B0A04020102020204" pitchFamily="34" charset="0"/>
              </a:rPr>
              <a:t>page</a:t>
            </a:r>
          </a:p>
        </p:txBody>
      </p:sp>
      <p:pic>
        <p:nvPicPr>
          <p:cNvPr id="6" name="Picture 5">
            <a:extLst>
              <a:ext uri="{FF2B5EF4-FFF2-40B4-BE49-F238E27FC236}">
                <a16:creationId xmlns:a16="http://schemas.microsoft.com/office/drawing/2014/main" id="{FBD5EF22-8816-4CB9-9676-9361316629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975" y="1098995"/>
            <a:ext cx="7481237" cy="48132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Box 6">
            <a:extLst>
              <a:ext uri="{FF2B5EF4-FFF2-40B4-BE49-F238E27FC236}">
                <a16:creationId xmlns:a16="http://schemas.microsoft.com/office/drawing/2014/main" id="{2098E1D9-4A42-4D83-A561-592618ABA747}"/>
              </a:ext>
            </a:extLst>
          </p:cNvPr>
          <p:cNvSpPr txBox="1"/>
          <p:nvPr/>
        </p:nvSpPr>
        <p:spPr>
          <a:xfrm>
            <a:off x="838200" y="2041742"/>
            <a:ext cx="3721274" cy="4154984"/>
          </a:xfrm>
          <a:prstGeom prst="rect">
            <a:avLst/>
          </a:prstGeom>
          <a:noFill/>
        </p:spPr>
        <p:txBody>
          <a:bodyPr wrap="square" rtlCol="0">
            <a:spAutoFit/>
          </a:bodyPr>
          <a:lstStyle/>
          <a:p>
            <a:r>
              <a:rPr lang="en-US" sz="2400" dirty="0"/>
              <a:t>In this page   The  All the users details will be displayed in the table format and it contains a button add user on clicking this it will </a:t>
            </a:r>
            <a:r>
              <a:rPr lang="en-US" sz="2400" dirty="0">
                <a:latin typeface="Candara" panose="020E0502030303020204" pitchFamily="34" charset="0"/>
              </a:rPr>
              <a:t>redirect</a:t>
            </a:r>
            <a:r>
              <a:rPr lang="en-US" sz="2400" dirty="0"/>
              <a:t> to the user registration form.</a:t>
            </a:r>
          </a:p>
          <a:p>
            <a:r>
              <a:rPr lang="en-US" sz="2400" dirty="0"/>
              <a:t>And view history button also present for every user on clicking this admin see the history of the user.</a:t>
            </a:r>
          </a:p>
        </p:txBody>
      </p:sp>
    </p:spTree>
    <p:extLst>
      <p:ext uri="{BB962C8B-B14F-4D97-AF65-F5344CB8AC3E}">
        <p14:creationId xmlns:p14="http://schemas.microsoft.com/office/powerpoint/2010/main" val="3214699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27168-12A1-44ED-85FD-7CF878800AEA}"/>
              </a:ext>
            </a:extLst>
          </p:cNvPr>
          <p:cNvSpPr>
            <a:spLocks noGrp="1"/>
          </p:cNvSpPr>
          <p:nvPr>
            <p:ph type="title"/>
          </p:nvPr>
        </p:nvSpPr>
        <p:spPr/>
        <p:txBody>
          <a:bodyPr/>
          <a:lstStyle/>
          <a:p>
            <a:r>
              <a:rPr lang="en-US" dirty="0">
                <a:solidFill>
                  <a:schemeClr val="accent2">
                    <a:lumMod val="50000"/>
                  </a:schemeClr>
                </a:solidFill>
                <a:latin typeface="Eras Demi ITC" panose="020B0805030504020804" pitchFamily="34" charset="0"/>
              </a:rPr>
              <a:t>Add Books page</a:t>
            </a:r>
          </a:p>
        </p:txBody>
      </p:sp>
      <p:pic>
        <p:nvPicPr>
          <p:cNvPr id="8" name="Picture 7">
            <a:extLst>
              <a:ext uri="{FF2B5EF4-FFF2-40B4-BE49-F238E27FC236}">
                <a16:creationId xmlns:a16="http://schemas.microsoft.com/office/drawing/2014/main" id="{9015356D-8249-4B5E-9E01-8A581BED6F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9918" y="1394996"/>
            <a:ext cx="8622082" cy="48475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TextBox 8">
            <a:extLst>
              <a:ext uri="{FF2B5EF4-FFF2-40B4-BE49-F238E27FC236}">
                <a16:creationId xmlns:a16="http://schemas.microsoft.com/office/drawing/2014/main" id="{5FCB8EC1-FA7F-4330-A7B4-DF7C6072D002}"/>
              </a:ext>
            </a:extLst>
          </p:cNvPr>
          <p:cNvSpPr txBox="1"/>
          <p:nvPr/>
        </p:nvSpPr>
        <p:spPr>
          <a:xfrm>
            <a:off x="150312" y="2505205"/>
            <a:ext cx="2906039" cy="1938992"/>
          </a:xfrm>
          <a:prstGeom prst="rect">
            <a:avLst/>
          </a:prstGeom>
          <a:noFill/>
        </p:spPr>
        <p:txBody>
          <a:bodyPr wrap="square" rtlCol="0">
            <a:spAutoFit/>
          </a:bodyPr>
          <a:lstStyle/>
          <a:p>
            <a:r>
              <a:rPr lang="en-US" sz="2400" dirty="0"/>
              <a:t>This page contain a form this takes the details of the  Book and insert the values in </a:t>
            </a:r>
            <a:r>
              <a:rPr lang="en-US" sz="2400" dirty="0">
                <a:latin typeface="Candara" panose="020E0502030303020204" pitchFamily="34" charset="0"/>
              </a:rPr>
              <a:t>the</a:t>
            </a:r>
            <a:r>
              <a:rPr lang="en-US" sz="2400" dirty="0"/>
              <a:t> database</a:t>
            </a:r>
          </a:p>
        </p:txBody>
      </p:sp>
    </p:spTree>
    <p:extLst>
      <p:ext uri="{BB962C8B-B14F-4D97-AF65-F5344CB8AC3E}">
        <p14:creationId xmlns:p14="http://schemas.microsoft.com/office/powerpoint/2010/main" val="1526084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FDEAB-C822-4F20-9928-4286FE5FEA88}"/>
              </a:ext>
            </a:extLst>
          </p:cNvPr>
          <p:cNvSpPr>
            <a:spLocks noGrp="1"/>
          </p:cNvSpPr>
          <p:nvPr>
            <p:ph type="title"/>
          </p:nvPr>
        </p:nvSpPr>
        <p:spPr/>
        <p:txBody>
          <a:bodyPr>
            <a:normAutofit/>
          </a:bodyPr>
          <a:lstStyle/>
          <a:p>
            <a:r>
              <a:rPr lang="en-US" b="1" dirty="0">
                <a:solidFill>
                  <a:schemeClr val="accent2">
                    <a:lumMod val="50000"/>
                  </a:schemeClr>
                </a:solidFill>
                <a:latin typeface="Eras Demi ITC" panose="020B0805030504020804" pitchFamily="34" charset="0"/>
              </a:rPr>
              <a:t>Profile Page</a:t>
            </a:r>
          </a:p>
        </p:txBody>
      </p:sp>
      <p:pic>
        <p:nvPicPr>
          <p:cNvPr id="6" name="Picture 5">
            <a:extLst>
              <a:ext uri="{FF2B5EF4-FFF2-40B4-BE49-F238E27FC236}">
                <a16:creationId xmlns:a16="http://schemas.microsoft.com/office/drawing/2014/main" id="{C4649426-EA93-4084-9C37-BB4D8E447E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812" y="1550768"/>
            <a:ext cx="5649214" cy="3176132"/>
          </a:xfrm>
          <a:prstGeom prst="rect">
            <a:avLst/>
          </a:prstGeom>
        </p:spPr>
      </p:pic>
      <p:pic>
        <p:nvPicPr>
          <p:cNvPr id="8" name="Picture 7">
            <a:extLst>
              <a:ext uri="{FF2B5EF4-FFF2-40B4-BE49-F238E27FC236}">
                <a16:creationId xmlns:a16="http://schemas.microsoft.com/office/drawing/2014/main" id="{D9405439-501D-4246-BACA-F345939F785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04976" y="1425509"/>
            <a:ext cx="5649213" cy="3176132"/>
          </a:xfrm>
          <a:prstGeom prst="rect">
            <a:avLst/>
          </a:prstGeom>
        </p:spPr>
      </p:pic>
      <p:sp>
        <p:nvSpPr>
          <p:cNvPr id="9" name="TextBox 8">
            <a:extLst>
              <a:ext uri="{FF2B5EF4-FFF2-40B4-BE49-F238E27FC236}">
                <a16:creationId xmlns:a16="http://schemas.microsoft.com/office/drawing/2014/main" id="{B5B11248-CB3F-4BA2-89C6-8C00A6A37BD2}"/>
              </a:ext>
            </a:extLst>
          </p:cNvPr>
          <p:cNvSpPr txBox="1"/>
          <p:nvPr/>
        </p:nvSpPr>
        <p:spPr>
          <a:xfrm>
            <a:off x="392483" y="5589377"/>
            <a:ext cx="11661707" cy="830997"/>
          </a:xfrm>
          <a:prstGeom prst="rect">
            <a:avLst/>
          </a:prstGeom>
          <a:noFill/>
        </p:spPr>
        <p:txBody>
          <a:bodyPr wrap="square" rtlCol="0">
            <a:spAutoFit/>
          </a:bodyPr>
          <a:lstStyle/>
          <a:p>
            <a:r>
              <a:rPr lang="en-US" sz="2400" dirty="0">
                <a:latin typeface="Candara" panose="020E0502030303020204" pitchFamily="34" charset="0"/>
              </a:rPr>
              <a:t>Profile page displays the detail and it the button update password on clicking this will redirect to the update password page it takes the new password and updates it</a:t>
            </a:r>
          </a:p>
        </p:txBody>
      </p:sp>
    </p:spTree>
    <p:extLst>
      <p:ext uri="{BB962C8B-B14F-4D97-AF65-F5344CB8AC3E}">
        <p14:creationId xmlns:p14="http://schemas.microsoft.com/office/powerpoint/2010/main" val="28242847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669</TotalTime>
  <Words>822</Words>
  <Application>Microsoft Office PowerPoint</Application>
  <PresentationFormat>Widescreen</PresentationFormat>
  <Paragraphs>92</Paragraphs>
  <Slides>21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Arial</vt:lpstr>
      <vt:lpstr>Arial Black</vt:lpstr>
      <vt:lpstr>Berlin Sans FB Demi</vt:lpstr>
      <vt:lpstr>Calibri</vt:lpstr>
      <vt:lpstr>Calibri Light</vt:lpstr>
      <vt:lpstr>Candara</vt:lpstr>
      <vt:lpstr>Century Gothic</vt:lpstr>
      <vt:lpstr>Eras Demi ITC</vt:lpstr>
      <vt:lpstr>Tw Cen MT</vt:lpstr>
      <vt:lpstr>Office Theme</vt:lpstr>
      <vt:lpstr>Library Management System</vt:lpstr>
      <vt:lpstr>   Overview</vt:lpstr>
      <vt:lpstr>PowerPoint Presentation</vt:lpstr>
      <vt:lpstr>Starting Page of this Website :</vt:lpstr>
      <vt:lpstr>PowerPoint Presentation</vt:lpstr>
      <vt:lpstr>PowerPoint Presentation</vt:lpstr>
      <vt:lpstr>User page</vt:lpstr>
      <vt:lpstr>Add Books page</vt:lpstr>
      <vt:lpstr>Profile Page</vt:lpstr>
      <vt:lpstr>PowerPoint Presentation</vt:lpstr>
      <vt:lpstr>Take Books page</vt:lpstr>
      <vt:lpstr>Return Book page</vt:lpstr>
      <vt:lpstr>Profile page of User</vt:lpstr>
      <vt:lpstr>PowerPoint Presentation</vt:lpstr>
      <vt:lpstr>              Books and Borrow Tables</vt:lpstr>
      <vt:lpstr>PowerPoint Presentation</vt:lpstr>
      <vt:lpstr>PowerPoint Presentation</vt:lpstr>
      <vt:lpstr>PowerPoint Presentation</vt:lpstr>
      <vt:lpstr>                           Conclusion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Library Management System</dc:title>
  <dc:creator>jaya kishore boya</dc:creator>
  <cp:lastModifiedBy>jaya kishore boya</cp:lastModifiedBy>
  <cp:revision>26</cp:revision>
  <dcterms:created xsi:type="dcterms:W3CDTF">2023-08-31T06:19:03Z</dcterms:created>
  <dcterms:modified xsi:type="dcterms:W3CDTF">2023-09-01T17:37:07Z</dcterms:modified>
</cp:coreProperties>
</file>

<file path=docProps/thumbnail.jpeg>
</file>